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8" r:id="rId1"/>
  </p:sldMasterIdLst>
  <p:notesMasterIdLst>
    <p:notesMasterId r:id="rId20"/>
  </p:notesMasterIdLst>
  <p:sldIdLst>
    <p:sldId id="270" r:id="rId2"/>
    <p:sldId id="283" r:id="rId3"/>
    <p:sldId id="289" r:id="rId4"/>
    <p:sldId id="276" r:id="rId5"/>
    <p:sldId id="290" r:id="rId6"/>
    <p:sldId id="291" r:id="rId7"/>
    <p:sldId id="296" r:id="rId8"/>
    <p:sldId id="306" r:id="rId9"/>
    <p:sldId id="285" r:id="rId10"/>
    <p:sldId id="307" r:id="rId11"/>
    <p:sldId id="308" r:id="rId12"/>
    <p:sldId id="309" r:id="rId13"/>
    <p:sldId id="294" r:id="rId14"/>
    <p:sldId id="295" r:id="rId15"/>
    <p:sldId id="310" r:id="rId16"/>
    <p:sldId id="304" r:id="rId17"/>
    <p:sldId id="305" r:id="rId18"/>
    <p:sldId id="28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307D"/>
    <a:srgbClr val="FFFFFF"/>
    <a:srgbClr val="F6F4F7"/>
    <a:srgbClr val="93549F"/>
    <a:srgbClr val="FEFDFF"/>
    <a:srgbClr val="E1DF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12"/>
    <p:restoredTop sz="86378"/>
  </p:normalViewPr>
  <p:slideViewPr>
    <p:cSldViewPr snapToGrid="0" snapToObjects="1">
      <p:cViewPr varScale="1">
        <p:scale>
          <a:sx n="162" d="100"/>
          <a:sy n="162" d="100"/>
        </p:scale>
        <p:origin x="824" y="192"/>
      </p:cViewPr>
      <p:guideLst/>
    </p:cSldViewPr>
  </p:slideViewPr>
  <p:outlineViewPr>
    <p:cViewPr>
      <p:scale>
        <a:sx n="33" d="100"/>
        <a:sy n="33" d="100"/>
      </p:scale>
      <p:origin x="0" y="-114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A51940-DB52-3B48-AABB-9C7938529E4E}" type="datetimeFigureOut">
              <a:rPr kumimoji="1" lang="zh-CN" altLang="en-US" smtClean="0"/>
              <a:t>2023/4/12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18717E-F74C-4246-A795-6577BEDC83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5298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7801A0AD-A4D9-2B48-AB5E-2388481E37AE}"/>
              </a:ext>
            </a:extLst>
          </p:cNvPr>
          <p:cNvGrpSpPr/>
          <p:nvPr userDrawn="1"/>
        </p:nvGrpSpPr>
        <p:grpSpPr>
          <a:xfrm>
            <a:off x="599225" y="1736370"/>
            <a:ext cx="10993549" cy="1903301"/>
            <a:chOff x="599225" y="1921565"/>
            <a:chExt cx="10993549" cy="1903301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7A9D506-C91D-DF44-8641-48F37CD3C15A}"/>
                </a:ext>
              </a:extLst>
            </p:cNvPr>
            <p:cNvSpPr/>
            <p:nvPr userDrawn="1"/>
          </p:nvSpPr>
          <p:spPr>
            <a:xfrm>
              <a:off x="599225" y="1921565"/>
              <a:ext cx="10993549" cy="19033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半闭框 17">
              <a:extLst>
                <a:ext uri="{FF2B5EF4-FFF2-40B4-BE49-F238E27FC236}">
                  <a16:creationId xmlns:a16="http://schemas.microsoft.com/office/drawing/2014/main" id="{A1E2328B-A4C4-764E-ACC8-998B2E63C537}"/>
                </a:ext>
              </a:extLst>
            </p:cNvPr>
            <p:cNvSpPr/>
            <p:nvPr userDrawn="1"/>
          </p:nvSpPr>
          <p:spPr>
            <a:xfrm>
              <a:off x="599225" y="1921565"/>
              <a:ext cx="821803" cy="867934"/>
            </a:xfrm>
            <a:prstGeom prst="halfFrame">
              <a:avLst>
                <a:gd name="adj1" fmla="val 23474"/>
                <a:gd name="adj2" fmla="val 2347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533506A-6FCC-464D-8406-9673E74408CF}"/>
                </a:ext>
              </a:extLst>
            </p:cNvPr>
            <p:cNvSpPr/>
            <p:nvPr userDrawn="1"/>
          </p:nvSpPr>
          <p:spPr>
            <a:xfrm>
              <a:off x="10161778" y="3614195"/>
              <a:ext cx="1430996" cy="2106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194A483F-9AA2-A24C-BA23-AD5256267A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351" y="399605"/>
            <a:ext cx="2538904" cy="107441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3FE9298-60C2-9548-BC1E-E8694904B3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3169" y="2028084"/>
            <a:ext cx="10265664" cy="1356406"/>
          </a:xfrm>
          <a:prstGeom prst="rect">
            <a:avLst/>
          </a:prstGeom>
          <a:effectLst/>
        </p:spPr>
        <p:txBody>
          <a:bodyPr anchor="b">
            <a:normAutofit/>
          </a:bodyPr>
          <a:lstStyle>
            <a:lvl1pPr algn="l">
              <a:defRPr lang="en-US" altLang="en-US" sz="3600" b="0" kern="1200" cap="all" dirty="0">
                <a:solidFill>
                  <a:srgbClr val="5C307D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03A73B5-4CCB-264A-803E-B46FEDFF96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3169" y="3819054"/>
            <a:ext cx="10265664" cy="1340999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EFB8BDD-FC0A-384D-B32A-D2CC0933A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1058-E5DB-324A-A8E9-6D3BEF243C3B}" type="datetimeFigureOut">
              <a:rPr kumimoji="1" lang="zh-CN" altLang="en-US" smtClean="0"/>
              <a:t>2023/4/12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4A11234-2E12-B147-A4FF-3B4989798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FFF194-7BE9-7440-90F5-0BA3D1B44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499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395677"/>
            <a:ext cx="11029616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3" y="496241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1058-E5DB-324A-A8E9-6D3BEF243C3B}" type="datetimeFigureOut">
              <a:rPr kumimoji="1" lang="zh-CN" altLang="en-US" smtClean="0"/>
              <a:t>2023/4/12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C31443F-5E2C-E54C-9450-204B550B7026}"/>
              </a:ext>
            </a:extLst>
          </p:cNvPr>
          <p:cNvPicPr/>
          <p:nvPr userDrawn="1"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8876" y="6054012"/>
            <a:ext cx="4191931" cy="47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97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1058-E5DB-324A-A8E9-6D3BEF243C3B}" type="datetimeFigureOut">
              <a:rPr kumimoji="1" lang="zh-CN" altLang="en-US" smtClean="0"/>
              <a:t>2023/4/12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D92ADC6-CE60-BE46-B46D-E72C08A66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276918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5BC0A53C-150C-A541-93A8-A5B4C7EFDD96}"/>
              </a:ext>
            </a:extLst>
          </p:cNvPr>
          <p:cNvSpPr>
            <a:spLocks noChangeAspect="1"/>
          </p:cNvSpPr>
          <p:nvPr userDrawn="1"/>
        </p:nvSpPr>
        <p:spPr>
          <a:xfrm>
            <a:off x="8884030" y="675726"/>
            <a:ext cx="88976" cy="7918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Vertical Title 1">
            <a:extLst>
              <a:ext uri="{FF2B5EF4-FFF2-40B4-BE49-F238E27FC236}">
                <a16:creationId xmlns:a16="http://schemas.microsoft.com/office/drawing/2014/main" id="{9D3F700B-2D07-A448-9622-360F28D96C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69649" y="675726"/>
            <a:ext cx="1899496" cy="5183073"/>
          </a:xfrm>
          <a:prstGeom prst="rect">
            <a:avLst/>
          </a:prstGeom>
        </p:spPr>
        <p:txBody>
          <a:bodyPr vert="eaVert" anchor="b"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2" name="Vertical Text Placeholder 2">
            <a:extLst>
              <a:ext uri="{FF2B5EF4-FFF2-40B4-BE49-F238E27FC236}">
                <a16:creationId xmlns:a16="http://schemas.microsoft.com/office/drawing/2014/main" id="{5F0B6C42-B8E7-1C45-A053-18F7FE5B2B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791611" cy="5183073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EC89D33-28DC-B746-AE7D-E6085CC30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1058-E5DB-324A-A8E9-6D3BEF243C3B}" type="datetimeFigureOut">
              <a:rPr kumimoji="1" lang="zh-CN" altLang="en-US" smtClean="0"/>
              <a:t>2023/4/12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EE1EF53-0E9B-E243-B4F1-B1C7F0BD2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3DA247-823F-034B-AEC0-494674B60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564E91E-AD25-E84D-B251-2B169689F71C}"/>
              </a:ext>
            </a:extLst>
          </p:cNvPr>
          <p:cNvPicPr/>
          <p:nvPr userDrawn="1"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8876" y="6054012"/>
            <a:ext cx="4191931" cy="47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44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377" y="2180498"/>
            <a:ext cx="10521387" cy="367830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B3414000-0475-7845-9508-337FFFC1B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2265DA69-D9B6-384B-91FC-5C225D983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1058-E5DB-324A-A8E9-6D3BEF243C3B}" type="datetimeFigureOut">
              <a:rPr kumimoji="1" lang="zh-CN" altLang="en-US" smtClean="0"/>
              <a:t>2023/4/12</a:t>
            </a:fld>
            <a:endParaRPr kumimoji="1" lang="zh-CN" altLang="en-US"/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198CD9FF-6143-0B4F-B35B-FC5B48F32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B99E00C6-785E-8740-9B07-6D282AB53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9904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6727754-C851-C341-8EC8-C90F9BC75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1883" y="2118167"/>
            <a:ext cx="10178926" cy="3602477"/>
          </a:xfrm>
        </p:spPr>
        <p:txBody>
          <a:bodyPr anchor="ctr">
            <a:normAutofit/>
          </a:bodyPr>
          <a:lstStyle>
            <a:lvl1pPr algn="l">
              <a:defRPr sz="3200"/>
            </a:lvl1pPr>
            <a:lvl2pPr algn="l">
              <a:defRPr sz="2800"/>
            </a:lvl2pPr>
            <a:lvl3pPr algn="l">
              <a:defRPr sz="2400"/>
            </a:lvl3pPr>
            <a:lvl4pPr algn="l">
              <a:defRPr sz="2000"/>
            </a:lvl4pPr>
            <a:lvl5pPr algn="l">
              <a:defRPr sz="20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83F81271-2815-9B4A-9DE1-54434A60C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5597317"/>
            <a:ext cx="2844799" cy="365125"/>
          </a:xfrm>
        </p:spPr>
        <p:txBody>
          <a:bodyPr/>
          <a:lstStyle/>
          <a:p>
            <a:fld id="{E4551058-E5DB-324A-A8E9-6D3BEF243C3B}" type="datetimeFigureOut">
              <a:rPr kumimoji="1" lang="zh-CN" altLang="en-US" smtClean="0"/>
              <a:t>2023/4/12</a:t>
            </a:fld>
            <a:endParaRPr kumimoji="1" lang="zh-CN" alt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57A6457-265E-454A-8DEA-AC0A1AAC3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1882" y="5592991"/>
            <a:ext cx="6066519" cy="365125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17055F7E-60B7-6A43-A3E4-C6F9DC89F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597317"/>
            <a:ext cx="1052508" cy="365125"/>
          </a:xfrm>
        </p:spPr>
        <p:txBody>
          <a:bodyPr/>
          <a:lstStyle/>
          <a:p>
            <a:fld id="{977BA8E6-E826-B147-AA17-E3D76A29629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D989D6D-F1B5-F54E-813A-CCB6A463D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882" y="490438"/>
            <a:ext cx="10178925" cy="135145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23D49990-DD79-AF4A-809C-C7A68D94B066}"/>
              </a:ext>
            </a:extLst>
          </p:cNvPr>
          <p:cNvSpPr/>
          <p:nvPr userDrawn="1"/>
        </p:nvSpPr>
        <p:spPr>
          <a:xfrm rot="5400000">
            <a:off x="-2692137" y="3263038"/>
            <a:ext cx="6858000" cy="33192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486C05D-29C6-DD43-A707-AAD5F66C1615}"/>
              </a:ext>
            </a:extLst>
          </p:cNvPr>
          <p:cNvPicPr/>
          <p:nvPr userDrawn="1"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8876" y="6054012"/>
            <a:ext cx="4191931" cy="47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59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EA6CC6FD-0536-1042-94FB-7B29BCD323E4}"/>
              </a:ext>
            </a:extLst>
          </p:cNvPr>
          <p:cNvGrpSpPr/>
          <p:nvPr userDrawn="1"/>
        </p:nvGrpSpPr>
        <p:grpSpPr>
          <a:xfrm>
            <a:off x="599225" y="1736370"/>
            <a:ext cx="10993549" cy="1903301"/>
            <a:chOff x="599225" y="1921565"/>
            <a:chExt cx="10993549" cy="1903301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BB59113-F03A-6147-A467-92DB82160BCD}"/>
                </a:ext>
              </a:extLst>
            </p:cNvPr>
            <p:cNvSpPr/>
            <p:nvPr userDrawn="1"/>
          </p:nvSpPr>
          <p:spPr>
            <a:xfrm>
              <a:off x="599225" y="1921565"/>
              <a:ext cx="10993549" cy="19033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C3E5866-268A-1A4A-BD63-7247C0C32E7C}"/>
                </a:ext>
              </a:extLst>
            </p:cNvPr>
            <p:cNvSpPr/>
            <p:nvPr userDrawn="1"/>
          </p:nvSpPr>
          <p:spPr>
            <a:xfrm>
              <a:off x="599227" y="1921566"/>
              <a:ext cx="192900" cy="19033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B3AEDE27-05BC-DA44-AA23-81C54830A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3169" y="2028083"/>
            <a:ext cx="10265664" cy="1376851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>
              <a:defRPr lang="en-US" altLang="en-US" sz="3600" b="0" kern="1200" cap="all" dirty="0">
                <a:solidFill>
                  <a:srgbClr val="5C307D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8DDB4CB7-B75A-CF44-8C12-E3DE32CE3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3169" y="3830629"/>
            <a:ext cx="10265664" cy="1340999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27" name="日期占位符 10">
            <a:extLst>
              <a:ext uri="{FF2B5EF4-FFF2-40B4-BE49-F238E27FC236}">
                <a16:creationId xmlns:a16="http://schemas.microsoft.com/office/drawing/2014/main" id="{2D4038F2-9086-4849-856C-3F44B96DA1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23545" y="5597323"/>
            <a:ext cx="2523280" cy="365125"/>
          </a:xfrm>
        </p:spPr>
        <p:txBody>
          <a:bodyPr/>
          <a:lstStyle/>
          <a:p>
            <a:fld id="{E4551058-E5DB-324A-A8E9-6D3BEF243C3B}" type="datetimeFigureOut">
              <a:rPr kumimoji="1" lang="zh-CN" altLang="en-US" smtClean="0"/>
              <a:t>2023/4/12</a:t>
            </a:fld>
            <a:endParaRPr kumimoji="1" lang="zh-CN" altLang="en-US"/>
          </a:p>
        </p:txBody>
      </p:sp>
      <p:sp>
        <p:nvSpPr>
          <p:cNvPr id="28" name="页脚占位符 11">
            <a:extLst>
              <a:ext uri="{FF2B5EF4-FFF2-40B4-BE49-F238E27FC236}">
                <a16:creationId xmlns:a16="http://schemas.microsoft.com/office/drawing/2014/main" id="{0ED79189-463D-A34A-93FE-02DAF3CA4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3377" y="5592997"/>
            <a:ext cx="6585500" cy="365125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29" name="灯片编号占位符 12">
            <a:extLst>
              <a:ext uri="{FF2B5EF4-FFF2-40B4-BE49-F238E27FC236}">
                <a16:creationId xmlns:a16="http://schemas.microsoft.com/office/drawing/2014/main" id="{81D88334-B4F7-F340-8AA4-0865A0C0C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51493" y="5597323"/>
            <a:ext cx="1203271" cy="365125"/>
          </a:xfrm>
        </p:spPr>
        <p:txBody>
          <a:bodyPr/>
          <a:lstStyle/>
          <a:p>
            <a:fld id="{977BA8E6-E826-B147-AA17-E3D76A29629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B9F3DE6-D971-6546-AD7E-4FD54F33CDE7}"/>
              </a:ext>
            </a:extLst>
          </p:cNvPr>
          <p:cNvPicPr/>
          <p:nvPr userDrawn="1"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8876" y="6054012"/>
            <a:ext cx="4191931" cy="47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667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4" y="2228004"/>
            <a:ext cx="5422391" cy="363304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4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1058-E5DB-324A-A8E9-6D3BEF243C3B}" type="datetimeFigureOut">
              <a:rPr kumimoji="1" lang="zh-CN" altLang="en-US" smtClean="0"/>
              <a:t>2023/4/12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90C7D26-A2BB-CE43-BB2A-2808F22C4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14618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20" y="2250894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5" y="2926054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7" y="2250894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10" y="2926054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1058-E5DB-324A-A8E9-6D3BEF243C3B}" type="datetimeFigureOut">
              <a:rPr kumimoji="1" lang="zh-CN" altLang="en-US" smtClean="0"/>
              <a:t>2023/4/12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95155F9-0BCA-F049-9D40-4CF28F90A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06004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1058-E5DB-324A-A8E9-6D3BEF243C3B}" type="datetimeFigureOut">
              <a:rPr kumimoji="1" lang="zh-CN" altLang="en-US" smtClean="0"/>
              <a:t>2023/4/12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C31502A-7294-9848-AFF1-6116ACE14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57521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1058-E5DB-324A-A8E9-6D3BEF243C3B}" type="datetimeFigureOut">
              <a:rPr kumimoji="1" lang="zh-CN" altLang="en-US" smtClean="0"/>
              <a:t>2023/4/12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D9AF46F-872C-C04A-AF83-BC1E8674B16A}"/>
              </a:ext>
            </a:extLst>
          </p:cNvPr>
          <p:cNvPicPr/>
          <p:nvPr userDrawn="1"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8876" y="6054012"/>
            <a:ext cx="4191931" cy="47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83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DD0108F8-765A-DF43-9CAF-934132882EE3}"/>
              </a:ext>
            </a:extLst>
          </p:cNvPr>
          <p:cNvSpPr>
            <a:spLocks noChangeAspect="1"/>
          </p:cNvSpPr>
          <p:nvPr userDrawn="1"/>
        </p:nvSpPr>
        <p:spPr>
          <a:xfrm>
            <a:off x="447816" y="4914808"/>
            <a:ext cx="385561" cy="10322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1463" y="4928762"/>
            <a:ext cx="10333301" cy="65314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400" b="0">
                <a:solidFill>
                  <a:srgbClr val="5C307D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1463" y="5581910"/>
            <a:ext cx="10333301" cy="365126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rgbClr val="5C307D"/>
                </a:solidFill>
              </a:defRPr>
            </a:lvl1pPr>
            <a:lvl2pPr marL="457189" indent="0">
              <a:buNone/>
              <a:defRPr sz="11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523545" y="6060170"/>
            <a:ext cx="252328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4551058-E5DB-324A-A8E9-6D3BEF243C3B}" type="datetimeFigureOut">
              <a:rPr kumimoji="1" lang="zh-CN" altLang="en-US" smtClean="0"/>
              <a:t>2023/4/12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3377" y="6055844"/>
            <a:ext cx="65855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151493" y="6060170"/>
            <a:ext cx="120327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77BA8E6-E826-B147-AA17-E3D76A29629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025F6F4-386D-EB45-974E-2539ED6C5D65}"/>
              </a:ext>
            </a:extLst>
          </p:cNvPr>
          <p:cNvPicPr/>
          <p:nvPr userDrawn="1"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8876" y="6054012"/>
            <a:ext cx="4191931" cy="47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74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6">
            <a:extLst>
              <a:ext uri="{FF2B5EF4-FFF2-40B4-BE49-F238E27FC236}">
                <a16:creationId xmlns:a16="http://schemas.microsoft.com/office/drawing/2014/main" id="{386CB2C2-B0CA-6B4C-9D67-BC3A516A2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06" y="593424"/>
            <a:ext cx="10521388" cy="1015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376" y="2336003"/>
            <a:ext cx="10521388" cy="31548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23545" y="5597323"/>
            <a:ext cx="25232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E4551058-E5DB-324A-A8E9-6D3BEF243C3B}" type="datetimeFigureOut">
              <a:rPr kumimoji="1" lang="zh-CN" altLang="en-US" smtClean="0"/>
              <a:t>2023/4/12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3377" y="5592997"/>
            <a:ext cx="6585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kumimoji="1"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51493" y="5597323"/>
            <a:ext cx="1203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977BA8E6-E826-B147-AA17-E3D76A29629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305D68B-2B7C-394A-9C3F-F982EDB21D95}"/>
              </a:ext>
            </a:extLst>
          </p:cNvPr>
          <p:cNvPicPr/>
          <p:nvPr userDrawn="1"/>
        </p:nvPicPr>
        <p:blipFill rotWithShape="1">
          <a:blip r:embed="rId14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8876" y="6054012"/>
            <a:ext cx="4191931" cy="475343"/>
          </a:xfrm>
          <a:prstGeom prst="rect">
            <a:avLst/>
          </a:prstGeom>
        </p:spPr>
      </p:pic>
      <p:sp>
        <p:nvSpPr>
          <p:cNvPr id="2" name="圆角矩形 1">
            <a:extLst>
              <a:ext uri="{FF2B5EF4-FFF2-40B4-BE49-F238E27FC236}">
                <a16:creationId xmlns:a16="http://schemas.microsoft.com/office/drawing/2014/main" id="{281EDAD2-3671-BF43-AEFB-C5625113F562}"/>
              </a:ext>
            </a:extLst>
          </p:cNvPr>
          <p:cNvSpPr/>
          <p:nvPr userDrawn="1"/>
        </p:nvSpPr>
        <p:spPr>
          <a:xfrm>
            <a:off x="586670" y="651024"/>
            <a:ext cx="80595" cy="900000"/>
          </a:xfrm>
          <a:prstGeom prst="roundRect">
            <a:avLst>
              <a:gd name="adj" fmla="val 0"/>
            </a:avLst>
          </a:prstGeom>
          <a:solidFill>
            <a:srgbClr val="5C307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104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4" r:id="rId3"/>
    <p:sldLayoutId id="2147483865" r:id="rId4"/>
    <p:sldLayoutId id="2147483866" r:id="rId5"/>
    <p:sldLayoutId id="2147483868" r:id="rId6"/>
    <p:sldLayoutId id="2147483870" r:id="rId7"/>
    <p:sldLayoutId id="2147483871" r:id="rId8"/>
    <p:sldLayoutId id="2147483872" r:id="rId9"/>
    <p:sldLayoutId id="2147483873" r:id="rId10"/>
    <p:sldLayoutId id="2147483874" r:id="rId11"/>
    <p:sldLayoutId id="2147483875" r:id="rId12"/>
  </p:sldLayoutIdLst>
  <p:txStyles>
    <p:titleStyle>
      <a:lvl1pPr algn="l" defTabSz="457189" rtl="0" eaLnBrk="1" latinLnBrk="0" hangingPunct="1">
        <a:spcBef>
          <a:spcPct val="0"/>
        </a:spcBef>
        <a:buNone/>
        <a:defRPr sz="2800" b="0" kern="1200" cap="all">
          <a:solidFill>
            <a:srgbClr val="5C307D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5992" indent="-305992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29984" indent="-305992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99978" indent="-269993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1969" indent="-2339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1960" indent="-2339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899953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199945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499938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799930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F005E0-9377-9044-8967-57A4160651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 cap="none" dirty="0" err="1"/>
              <a:t>monoRCore</a:t>
            </a:r>
            <a:r>
              <a:rPr kumimoji="1" lang="zh-CN" altLang="en-US" dirty="0"/>
              <a:t>模块化</a:t>
            </a:r>
            <a:r>
              <a:rPr kumimoji="1" lang="zh-CN" altLang="en-US" cap="none" dirty="0"/>
              <a:t>操作系统</a:t>
            </a:r>
            <a:r>
              <a:rPr kumimoji="1" lang="zh-CN" altLang="en-US" dirty="0"/>
              <a:t>的设计与完善</a:t>
            </a:r>
            <a:br>
              <a:rPr kumimoji="1" lang="en-US" altLang="zh-CN" dirty="0"/>
            </a:br>
            <a:r>
              <a:rPr kumimoji="1" lang="zh-CN" altLang="en-US" sz="2400" dirty="0"/>
              <a:t>毕业设计中期报告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456EDC8-6865-C043-9F52-A5101097FB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清华大学计算机系 贾悦婷</a:t>
            </a:r>
            <a:endParaRPr kumimoji="1" lang="en-US" altLang="zh-CN" dirty="0"/>
          </a:p>
          <a:p>
            <a:r>
              <a:rPr kumimoji="1" lang="en-US" altLang="zh-CN" dirty="0"/>
              <a:t>2023</a:t>
            </a:r>
            <a:r>
              <a:rPr kumimoji="1" lang="zh-CN" altLang="en-US" dirty="0"/>
              <a:t>年</a:t>
            </a:r>
            <a:r>
              <a:rPr kumimoji="1" lang="en-US" altLang="zh-CN" dirty="0"/>
              <a:t>4</a:t>
            </a:r>
            <a:r>
              <a:rPr kumimoji="1" lang="zh-CN" altLang="en-US" dirty="0"/>
              <a:t>月</a:t>
            </a:r>
            <a:r>
              <a:rPr kumimoji="1" lang="en-US" altLang="zh-CN" dirty="0"/>
              <a:t>13</a:t>
            </a:r>
            <a:r>
              <a:rPr kumimoji="1" lang="zh-CN" altLang="en-US" dirty="0"/>
              <a:t>日</a:t>
            </a:r>
            <a:endParaRPr kumimoji="1" lang="en-US" altLang="zh-CN" dirty="0"/>
          </a:p>
          <a:p>
            <a:r>
              <a:rPr kumimoji="1" lang="zh-CN" altLang="en-US" dirty="0"/>
              <a:t>指导教师：陈渝</a:t>
            </a:r>
          </a:p>
        </p:txBody>
      </p:sp>
    </p:spTree>
    <p:extLst>
      <p:ext uri="{BB962C8B-B14F-4D97-AF65-F5344CB8AC3E}">
        <p14:creationId xmlns:p14="http://schemas.microsoft.com/office/powerpoint/2010/main" val="987923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DD92766-592D-014E-9F18-662C5E932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共 </a:t>
            </a:r>
            <a:r>
              <a:rPr kumimoji="1" lang="en-US" altLang="zh-CN" dirty="0"/>
              <a:t>4</a:t>
            </a:r>
            <a:r>
              <a:rPr kumimoji="1" lang="zh-CN" altLang="en-US" dirty="0"/>
              <a:t> 个测例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批处理系统：最短作业优先（</a:t>
            </a:r>
            <a:r>
              <a:rPr kumimoji="1" lang="en-US" altLang="zh-CN" dirty="0"/>
              <a:t>SJF</a:t>
            </a:r>
            <a:r>
              <a:rPr kumimoji="1" lang="zh-CN" altLang="en-US" dirty="0"/>
              <a:t>）</a:t>
            </a:r>
            <a:r>
              <a:rPr kumimoji="1" lang="en-US" altLang="zh-CN" dirty="0"/>
              <a:t>,</a:t>
            </a:r>
            <a:r>
              <a:rPr kumimoji="1" lang="zh-CN" altLang="en-US" dirty="0"/>
              <a:t>最短完成时间优先（</a:t>
            </a:r>
            <a:r>
              <a:rPr kumimoji="1" lang="en-US" altLang="zh-CN" dirty="0"/>
              <a:t>STCF</a:t>
            </a:r>
            <a:r>
              <a:rPr kumimoji="1" lang="zh-CN" altLang="en-US" dirty="0"/>
              <a:t>）</a:t>
            </a:r>
            <a:r>
              <a:rPr kumimoji="1" lang="en-US" altLang="zh-CN" dirty="0"/>
              <a:t>,</a:t>
            </a:r>
            <a:r>
              <a:rPr kumimoji="1" lang="zh-CN" altLang="en-US" dirty="0"/>
              <a:t>最高响应比优先调度算法（</a:t>
            </a:r>
            <a:r>
              <a:rPr kumimoji="1" lang="en-US" altLang="zh-CN" dirty="0"/>
              <a:t>HRRN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公平调度：彩票调度（</a:t>
            </a:r>
            <a:r>
              <a:rPr kumimoji="1" lang="en-US" altLang="zh-CN" dirty="0"/>
              <a:t>Lottery</a:t>
            </a:r>
            <a:r>
              <a:rPr kumimoji="1" lang="zh-CN" altLang="en-US" dirty="0"/>
              <a:t>）</a:t>
            </a:r>
            <a:r>
              <a:rPr kumimoji="1" lang="en-US" altLang="zh-CN" dirty="0"/>
              <a:t>,</a:t>
            </a:r>
            <a:r>
              <a:rPr kumimoji="1" lang="zh-CN" altLang="en-US" dirty="0"/>
              <a:t>步长调度（</a:t>
            </a:r>
            <a:r>
              <a:rPr kumimoji="1" lang="en-US" altLang="zh-CN" dirty="0"/>
              <a:t>Stride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交互式系统：多级反馈队列（</a:t>
            </a:r>
            <a:r>
              <a:rPr kumimoji="1" lang="en-US" altLang="zh-CN" dirty="0"/>
              <a:t>MLFQ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实时计算机系统调度算法：单调速率（</a:t>
            </a:r>
            <a:r>
              <a:rPr kumimoji="1" lang="en-US" altLang="zh-CN" dirty="0"/>
              <a:t>RMS</a:t>
            </a:r>
            <a:r>
              <a:rPr kumimoji="1" lang="zh-CN" altLang="en-US" dirty="0"/>
              <a:t>）</a:t>
            </a:r>
            <a:r>
              <a:rPr kumimoji="1" lang="en-US" altLang="zh-CN" dirty="0"/>
              <a:t>,</a:t>
            </a:r>
            <a:r>
              <a:rPr kumimoji="1" lang="zh-CN" altLang="en-US" dirty="0"/>
              <a:t>最早截止期限优先（</a:t>
            </a:r>
            <a:r>
              <a:rPr kumimoji="1" lang="en-US" altLang="zh-CN" dirty="0"/>
              <a:t>EDF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zh-CN" altLang="en-US" dirty="0"/>
              <a:t>实验结果展现了算法的特性和实现的正确性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810FC4F-0386-B54D-8D15-808CE4D98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实验内容</a:t>
            </a:r>
          </a:p>
        </p:txBody>
      </p:sp>
    </p:spTree>
    <p:extLst>
      <p:ext uri="{BB962C8B-B14F-4D97-AF65-F5344CB8AC3E}">
        <p14:creationId xmlns:p14="http://schemas.microsoft.com/office/powerpoint/2010/main" val="962195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A1B88CC-2A7A-644D-91FB-92560274A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306" y="1698624"/>
            <a:ext cx="4440188" cy="696709"/>
          </a:xfrm>
        </p:spPr>
        <p:txBody>
          <a:bodyPr/>
          <a:lstStyle/>
          <a:p>
            <a:r>
              <a:rPr kumimoji="1" lang="zh-CN" altLang="en-US" dirty="0"/>
              <a:t>测例中包含 </a:t>
            </a:r>
            <a:r>
              <a:rPr kumimoji="1" lang="en-US" altLang="zh-CN" dirty="0"/>
              <a:t>5</a:t>
            </a:r>
            <a:r>
              <a:rPr kumimoji="1" lang="zh-CN" altLang="en-US" dirty="0"/>
              <a:t> 个进程，对应的预期耗时和到达时间如右上表</a:t>
            </a:r>
            <a:endParaRPr kumimoji="1"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3AEBA0F-B724-3A47-90FA-2046B5DF5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SJF,</a:t>
            </a:r>
            <a:r>
              <a:rPr kumimoji="1" lang="zh-CN" altLang="en-US" dirty="0"/>
              <a:t> </a:t>
            </a:r>
            <a:r>
              <a:rPr kumimoji="1" lang="en-US" altLang="zh-CN" dirty="0"/>
              <a:t>STCF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HRRN</a:t>
            </a:r>
            <a:endParaRPr kumimoji="1"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00500A5C-EBEF-A746-909F-A5BECBB90E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848879"/>
              </p:ext>
            </p:extLst>
          </p:nvPr>
        </p:nvGraphicFramePr>
        <p:xfrm>
          <a:off x="5991986" y="409904"/>
          <a:ext cx="3853353" cy="1839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4451">
                  <a:extLst>
                    <a:ext uri="{9D8B030D-6E8A-4147-A177-3AD203B41FA5}">
                      <a16:colId xmlns:a16="http://schemas.microsoft.com/office/drawing/2014/main" val="3384352368"/>
                    </a:ext>
                  </a:extLst>
                </a:gridCol>
                <a:gridCol w="1284451">
                  <a:extLst>
                    <a:ext uri="{9D8B030D-6E8A-4147-A177-3AD203B41FA5}">
                      <a16:colId xmlns:a16="http://schemas.microsoft.com/office/drawing/2014/main" val="3900047620"/>
                    </a:ext>
                  </a:extLst>
                </a:gridCol>
                <a:gridCol w="1284451">
                  <a:extLst>
                    <a:ext uri="{9D8B030D-6E8A-4147-A177-3AD203B41FA5}">
                      <a16:colId xmlns:a16="http://schemas.microsoft.com/office/drawing/2014/main" val="2978773560"/>
                    </a:ext>
                  </a:extLst>
                </a:gridCol>
              </a:tblGrid>
              <a:tr h="255143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Proc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Name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Time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Cost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Arrive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Time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342326"/>
                  </a:ext>
                </a:extLst>
              </a:tr>
              <a:tr h="306849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sjf1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10000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434760"/>
                  </a:ext>
                </a:extLst>
              </a:tr>
              <a:tr h="306849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sjf2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100000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777105"/>
                  </a:ext>
                </a:extLst>
              </a:tr>
              <a:tr h="306849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sjf3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3000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5846178"/>
                  </a:ext>
                </a:extLst>
              </a:tr>
              <a:tr h="306849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sjf4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1200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1000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162601"/>
                  </a:ext>
                </a:extLst>
              </a:tr>
              <a:tr h="306849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sjf5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1100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2000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568985"/>
                  </a:ext>
                </a:extLst>
              </a:tr>
            </a:tbl>
          </a:graphicData>
        </a:graphic>
      </p:graphicFrame>
      <p:grpSp>
        <p:nvGrpSpPr>
          <p:cNvPr id="18" name="组合 17">
            <a:extLst>
              <a:ext uri="{FF2B5EF4-FFF2-40B4-BE49-F238E27FC236}">
                <a16:creationId xmlns:a16="http://schemas.microsoft.com/office/drawing/2014/main" id="{2D9E600D-9F01-6144-AACC-1140049C53BF}"/>
              </a:ext>
            </a:extLst>
          </p:cNvPr>
          <p:cNvGrpSpPr/>
          <p:nvPr/>
        </p:nvGrpSpPr>
        <p:grpSpPr>
          <a:xfrm>
            <a:off x="266755" y="2373991"/>
            <a:ext cx="3694676" cy="4364525"/>
            <a:chOff x="359824" y="2402986"/>
            <a:chExt cx="3694676" cy="436452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0804773-B285-3B4B-A285-74A06D6D9668}"/>
                </a:ext>
              </a:extLst>
            </p:cNvPr>
            <p:cNvGrpSpPr/>
            <p:nvPr/>
          </p:nvGrpSpPr>
          <p:grpSpPr>
            <a:xfrm>
              <a:off x="359824" y="2402986"/>
              <a:ext cx="3694676" cy="3952824"/>
              <a:chOff x="7425558" y="1253357"/>
              <a:chExt cx="4446455" cy="4729655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3D9B0F92-E2AE-B248-AE1A-E4167C7F19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56" t="39425" r="1"/>
              <a:stretch/>
            </p:blipFill>
            <p:spPr>
              <a:xfrm>
                <a:off x="7425559" y="1253357"/>
                <a:ext cx="4446454" cy="4729655"/>
              </a:xfrm>
              <a:prstGeom prst="rect">
                <a:avLst/>
              </a:prstGeom>
            </p:spPr>
          </p:pic>
          <p:sp>
            <p:nvSpPr>
              <p:cNvPr id="8" name="任意形状 7">
                <a:extLst>
                  <a:ext uri="{FF2B5EF4-FFF2-40B4-BE49-F238E27FC236}">
                    <a16:creationId xmlns:a16="http://schemas.microsoft.com/office/drawing/2014/main" id="{D5AD6B30-51A0-6840-9805-78DE2FFDBD84}"/>
                  </a:ext>
                </a:extLst>
              </p:cNvPr>
              <p:cNvSpPr/>
              <p:nvPr/>
            </p:nvSpPr>
            <p:spPr>
              <a:xfrm>
                <a:off x="7425559" y="1947041"/>
                <a:ext cx="1513779" cy="575442"/>
              </a:xfrm>
              <a:custGeom>
                <a:avLst/>
                <a:gdLst>
                  <a:gd name="connsiteX0" fmla="*/ 1221827 w 1694793"/>
                  <a:gd name="connsiteY0" fmla="*/ 465082 h 504496"/>
                  <a:gd name="connsiteX1" fmla="*/ 1576551 w 1694793"/>
                  <a:gd name="connsiteY1" fmla="*/ 449317 h 504496"/>
                  <a:gd name="connsiteX2" fmla="*/ 1600200 w 1694793"/>
                  <a:gd name="connsiteY2" fmla="*/ 441434 h 504496"/>
                  <a:gd name="connsiteX3" fmla="*/ 1655379 w 1694793"/>
                  <a:gd name="connsiteY3" fmla="*/ 409903 h 504496"/>
                  <a:gd name="connsiteX4" fmla="*/ 1694793 w 1694793"/>
                  <a:gd name="connsiteY4" fmla="*/ 338958 h 504496"/>
                  <a:gd name="connsiteX5" fmla="*/ 1686910 w 1694793"/>
                  <a:gd name="connsiteY5" fmla="*/ 236482 h 504496"/>
                  <a:gd name="connsiteX6" fmla="*/ 1679027 w 1694793"/>
                  <a:gd name="connsiteY6" fmla="*/ 204951 h 504496"/>
                  <a:gd name="connsiteX7" fmla="*/ 1647496 w 1694793"/>
                  <a:gd name="connsiteY7" fmla="*/ 157655 h 504496"/>
                  <a:gd name="connsiteX8" fmla="*/ 1576551 w 1694793"/>
                  <a:gd name="connsiteY8" fmla="*/ 118241 h 504496"/>
                  <a:gd name="connsiteX9" fmla="*/ 1552903 w 1694793"/>
                  <a:gd name="connsiteY9" fmla="*/ 110358 h 504496"/>
                  <a:gd name="connsiteX10" fmla="*/ 1521372 w 1694793"/>
                  <a:gd name="connsiteY10" fmla="*/ 94593 h 504496"/>
                  <a:gd name="connsiteX11" fmla="*/ 1497724 w 1694793"/>
                  <a:gd name="connsiteY11" fmla="*/ 86710 h 504496"/>
                  <a:gd name="connsiteX12" fmla="*/ 1442544 w 1694793"/>
                  <a:gd name="connsiteY12" fmla="*/ 63062 h 504496"/>
                  <a:gd name="connsiteX13" fmla="*/ 1387365 w 1694793"/>
                  <a:gd name="connsiteY13" fmla="*/ 55179 h 504496"/>
                  <a:gd name="connsiteX14" fmla="*/ 1347951 w 1694793"/>
                  <a:gd name="connsiteY14" fmla="*/ 47296 h 504496"/>
                  <a:gd name="connsiteX15" fmla="*/ 1300655 w 1694793"/>
                  <a:gd name="connsiteY15" fmla="*/ 31531 h 504496"/>
                  <a:gd name="connsiteX16" fmla="*/ 1206062 w 1694793"/>
                  <a:gd name="connsiteY16" fmla="*/ 15765 h 504496"/>
                  <a:gd name="connsiteX17" fmla="*/ 1158765 w 1694793"/>
                  <a:gd name="connsiteY17" fmla="*/ 7882 h 504496"/>
                  <a:gd name="connsiteX18" fmla="*/ 1095703 w 1694793"/>
                  <a:gd name="connsiteY18" fmla="*/ 0 h 504496"/>
                  <a:gd name="connsiteX19" fmla="*/ 788275 w 1694793"/>
                  <a:gd name="connsiteY19" fmla="*/ 15765 h 504496"/>
                  <a:gd name="connsiteX20" fmla="*/ 402020 w 1694793"/>
                  <a:gd name="connsiteY20" fmla="*/ 31531 h 504496"/>
                  <a:gd name="connsiteX21" fmla="*/ 338958 w 1694793"/>
                  <a:gd name="connsiteY21" fmla="*/ 39413 h 504496"/>
                  <a:gd name="connsiteX22" fmla="*/ 315310 w 1694793"/>
                  <a:gd name="connsiteY22" fmla="*/ 47296 h 504496"/>
                  <a:gd name="connsiteX23" fmla="*/ 260131 w 1694793"/>
                  <a:gd name="connsiteY23" fmla="*/ 55179 h 504496"/>
                  <a:gd name="connsiteX24" fmla="*/ 236482 w 1694793"/>
                  <a:gd name="connsiteY24" fmla="*/ 63062 h 504496"/>
                  <a:gd name="connsiteX25" fmla="*/ 141889 w 1694793"/>
                  <a:gd name="connsiteY25" fmla="*/ 78827 h 504496"/>
                  <a:gd name="connsiteX26" fmla="*/ 70944 w 1694793"/>
                  <a:gd name="connsiteY26" fmla="*/ 94593 h 504496"/>
                  <a:gd name="connsiteX27" fmla="*/ 47296 w 1694793"/>
                  <a:gd name="connsiteY27" fmla="*/ 102476 h 504496"/>
                  <a:gd name="connsiteX28" fmla="*/ 7882 w 1694793"/>
                  <a:gd name="connsiteY28" fmla="*/ 173420 h 504496"/>
                  <a:gd name="connsiteX29" fmla="*/ 0 w 1694793"/>
                  <a:gd name="connsiteY29" fmla="*/ 212834 h 504496"/>
                  <a:gd name="connsiteX30" fmla="*/ 7882 w 1694793"/>
                  <a:gd name="connsiteY30" fmla="*/ 338958 h 504496"/>
                  <a:gd name="connsiteX31" fmla="*/ 70944 w 1694793"/>
                  <a:gd name="connsiteY31" fmla="*/ 417786 h 504496"/>
                  <a:gd name="connsiteX32" fmla="*/ 94593 w 1694793"/>
                  <a:gd name="connsiteY32" fmla="*/ 441434 h 504496"/>
                  <a:gd name="connsiteX33" fmla="*/ 149772 w 1694793"/>
                  <a:gd name="connsiteY33" fmla="*/ 457200 h 504496"/>
                  <a:gd name="connsiteX34" fmla="*/ 212834 w 1694793"/>
                  <a:gd name="connsiteY34" fmla="*/ 472965 h 504496"/>
                  <a:gd name="connsiteX35" fmla="*/ 346841 w 1694793"/>
                  <a:gd name="connsiteY35" fmla="*/ 480848 h 504496"/>
                  <a:gd name="connsiteX36" fmla="*/ 417786 w 1694793"/>
                  <a:gd name="connsiteY36" fmla="*/ 488731 h 504496"/>
                  <a:gd name="connsiteX37" fmla="*/ 977462 w 1694793"/>
                  <a:gd name="connsiteY37" fmla="*/ 504496 h 504496"/>
                  <a:gd name="connsiteX38" fmla="*/ 1158765 w 1694793"/>
                  <a:gd name="connsiteY38" fmla="*/ 488731 h 504496"/>
                  <a:gd name="connsiteX39" fmla="*/ 1221827 w 1694793"/>
                  <a:gd name="connsiteY39" fmla="*/ 465082 h 504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694793" h="504496">
                    <a:moveTo>
                      <a:pt x="1221827" y="465082"/>
                    </a:moveTo>
                    <a:cubicBezTo>
                      <a:pt x="1291458" y="458513"/>
                      <a:pt x="1465710" y="477028"/>
                      <a:pt x="1576551" y="449317"/>
                    </a:cubicBezTo>
                    <a:cubicBezTo>
                      <a:pt x="1584612" y="447302"/>
                      <a:pt x="1592562" y="444707"/>
                      <a:pt x="1600200" y="441434"/>
                    </a:cubicBezTo>
                    <a:cubicBezTo>
                      <a:pt x="1628206" y="429432"/>
                      <a:pt x="1631627" y="425738"/>
                      <a:pt x="1655379" y="409903"/>
                    </a:cubicBezTo>
                    <a:cubicBezTo>
                      <a:pt x="1691519" y="355693"/>
                      <a:pt x="1680918" y="380582"/>
                      <a:pt x="1694793" y="338958"/>
                    </a:cubicBezTo>
                    <a:cubicBezTo>
                      <a:pt x="1692165" y="304799"/>
                      <a:pt x="1690913" y="270507"/>
                      <a:pt x="1686910" y="236482"/>
                    </a:cubicBezTo>
                    <a:cubicBezTo>
                      <a:pt x="1685644" y="225722"/>
                      <a:pt x="1683872" y="214641"/>
                      <a:pt x="1679027" y="204951"/>
                    </a:cubicBezTo>
                    <a:cubicBezTo>
                      <a:pt x="1670553" y="188004"/>
                      <a:pt x="1663744" y="167403"/>
                      <a:pt x="1647496" y="157655"/>
                    </a:cubicBezTo>
                    <a:cubicBezTo>
                      <a:pt x="1622584" y="142708"/>
                      <a:pt x="1602935" y="129549"/>
                      <a:pt x="1576551" y="118241"/>
                    </a:cubicBezTo>
                    <a:cubicBezTo>
                      <a:pt x="1568914" y="114968"/>
                      <a:pt x="1560540" y="113631"/>
                      <a:pt x="1552903" y="110358"/>
                    </a:cubicBezTo>
                    <a:cubicBezTo>
                      <a:pt x="1542102" y="105729"/>
                      <a:pt x="1532173" y="99222"/>
                      <a:pt x="1521372" y="94593"/>
                    </a:cubicBezTo>
                    <a:cubicBezTo>
                      <a:pt x="1513735" y="91320"/>
                      <a:pt x="1505439" y="89796"/>
                      <a:pt x="1497724" y="86710"/>
                    </a:cubicBezTo>
                    <a:cubicBezTo>
                      <a:pt x="1479144" y="79278"/>
                      <a:pt x="1461785" y="68559"/>
                      <a:pt x="1442544" y="63062"/>
                    </a:cubicBezTo>
                    <a:cubicBezTo>
                      <a:pt x="1424679" y="57958"/>
                      <a:pt x="1405692" y="58234"/>
                      <a:pt x="1387365" y="55179"/>
                    </a:cubicBezTo>
                    <a:cubicBezTo>
                      <a:pt x="1374149" y="52976"/>
                      <a:pt x="1360877" y="50821"/>
                      <a:pt x="1347951" y="47296"/>
                    </a:cubicBezTo>
                    <a:cubicBezTo>
                      <a:pt x="1331918" y="42924"/>
                      <a:pt x="1317047" y="34263"/>
                      <a:pt x="1300655" y="31531"/>
                    </a:cubicBezTo>
                    <a:lnTo>
                      <a:pt x="1206062" y="15765"/>
                    </a:lnTo>
                    <a:cubicBezTo>
                      <a:pt x="1190296" y="13137"/>
                      <a:pt x="1174625" y="9864"/>
                      <a:pt x="1158765" y="7882"/>
                    </a:cubicBezTo>
                    <a:lnTo>
                      <a:pt x="1095703" y="0"/>
                    </a:lnTo>
                    <a:lnTo>
                      <a:pt x="788275" y="15765"/>
                    </a:lnTo>
                    <a:lnTo>
                      <a:pt x="402020" y="31531"/>
                    </a:lnTo>
                    <a:cubicBezTo>
                      <a:pt x="380999" y="34158"/>
                      <a:pt x="359801" y="35624"/>
                      <a:pt x="338958" y="39413"/>
                    </a:cubicBezTo>
                    <a:cubicBezTo>
                      <a:pt x="330783" y="40899"/>
                      <a:pt x="323458" y="45666"/>
                      <a:pt x="315310" y="47296"/>
                    </a:cubicBezTo>
                    <a:cubicBezTo>
                      <a:pt x="297091" y="50940"/>
                      <a:pt x="278524" y="52551"/>
                      <a:pt x="260131" y="55179"/>
                    </a:cubicBezTo>
                    <a:cubicBezTo>
                      <a:pt x="252248" y="57807"/>
                      <a:pt x="244543" y="61047"/>
                      <a:pt x="236482" y="63062"/>
                    </a:cubicBezTo>
                    <a:cubicBezTo>
                      <a:pt x="199320" y="72353"/>
                      <a:pt x="181944" y="72151"/>
                      <a:pt x="141889" y="78827"/>
                    </a:cubicBezTo>
                    <a:cubicBezTo>
                      <a:pt x="122384" y="82078"/>
                      <a:pt x="90784" y="88924"/>
                      <a:pt x="70944" y="94593"/>
                    </a:cubicBezTo>
                    <a:cubicBezTo>
                      <a:pt x="62955" y="96876"/>
                      <a:pt x="55179" y="99848"/>
                      <a:pt x="47296" y="102476"/>
                    </a:cubicBezTo>
                    <a:cubicBezTo>
                      <a:pt x="23814" y="137698"/>
                      <a:pt x="16206" y="140123"/>
                      <a:pt x="7882" y="173420"/>
                    </a:cubicBezTo>
                    <a:cubicBezTo>
                      <a:pt x="4633" y="186418"/>
                      <a:pt x="2627" y="199696"/>
                      <a:pt x="0" y="212834"/>
                    </a:cubicBezTo>
                    <a:cubicBezTo>
                      <a:pt x="2627" y="254875"/>
                      <a:pt x="3472" y="297066"/>
                      <a:pt x="7882" y="338958"/>
                    </a:cubicBezTo>
                    <a:cubicBezTo>
                      <a:pt x="11672" y="374965"/>
                      <a:pt x="48451" y="395293"/>
                      <a:pt x="70944" y="417786"/>
                    </a:cubicBezTo>
                    <a:cubicBezTo>
                      <a:pt x="78827" y="425669"/>
                      <a:pt x="83874" y="438371"/>
                      <a:pt x="94593" y="441434"/>
                    </a:cubicBezTo>
                    <a:lnTo>
                      <a:pt x="149772" y="457200"/>
                    </a:lnTo>
                    <a:cubicBezTo>
                      <a:pt x="176533" y="465228"/>
                      <a:pt x="180749" y="470048"/>
                      <a:pt x="212834" y="472965"/>
                    </a:cubicBezTo>
                    <a:cubicBezTo>
                      <a:pt x="257396" y="477016"/>
                      <a:pt x="302227" y="477416"/>
                      <a:pt x="346841" y="480848"/>
                    </a:cubicBezTo>
                    <a:cubicBezTo>
                      <a:pt x="370565" y="482673"/>
                      <a:pt x="394019" y="487599"/>
                      <a:pt x="417786" y="488731"/>
                    </a:cubicBezTo>
                    <a:cubicBezTo>
                      <a:pt x="485105" y="491937"/>
                      <a:pt x="928149" y="503198"/>
                      <a:pt x="977462" y="504496"/>
                    </a:cubicBezTo>
                    <a:cubicBezTo>
                      <a:pt x="1118206" y="484389"/>
                      <a:pt x="914647" y="511980"/>
                      <a:pt x="1158765" y="488731"/>
                    </a:cubicBezTo>
                    <a:cubicBezTo>
                      <a:pt x="1274005" y="477756"/>
                      <a:pt x="1152196" y="471651"/>
                      <a:pt x="1221827" y="465082"/>
                    </a:cubicBezTo>
                    <a:close/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" name="任意形状 8">
                <a:extLst>
                  <a:ext uri="{FF2B5EF4-FFF2-40B4-BE49-F238E27FC236}">
                    <a16:creationId xmlns:a16="http://schemas.microsoft.com/office/drawing/2014/main" id="{998847C1-AD5C-744D-A2B2-41BF02A92D14}"/>
                  </a:ext>
                </a:extLst>
              </p:cNvPr>
              <p:cNvSpPr/>
              <p:nvPr/>
            </p:nvSpPr>
            <p:spPr>
              <a:xfrm>
                <a:off x="7425558" y="2573179"/>
                <a:ext cx="1513779" cy="575442"/>
              </a:xfrm>
              <a:custGeom>
                <a:avLst/>
                <a:gdLst>
                  <a:gd name="connsiteX0" fmla="*/ 1221827 w 1694793"/>
                  <a:gd name="connsiteY0" fmla="*/ 465082 h 504496"/>
                  <a:gd name="connsiteX1" fmla="*/ 1576551 w 1694793"/>
                  <a:gd name="connsiteY1" fmla="*/ 449317 h 504496"/>
                  <a:gd name="connsiteX2" fmla="*/ 1600200 w 1694793"/>
                  <a:gd name="connsiteY2" fmla="*/ 441434 h 504496"/>
                  <a:gd name="connsiteX3" fmla="*/ 1655379 w 1694793"/>
                  <a:gd name="connsiteY3" fmla="*/ 409903 h 504496"/>
                  <a:gd name="connsiteX4" fmla="*/ 1694793 w 1694793"/>
                  <a:gd name="connsiteY4" fmla="*/ 338958 h 504496"/>
                  <a:gd name="connsiteX5" fmla="*/ 1686910 w 1694793"/>
                  <a:gd name="connsiteY5" fmla="*/ 236482 h 504496"/>
                  <a:gd name="connsiteX6" fmla="*/ 1679027 w 1694793"/>
                  <a:gd name="connsiteY6" fmla="*/ 204951 h 504496"/>
                  <a:gd name="connsiteX7" fmla="*/ 1647496 w 1694793"/>
                  <a:gd name="connsiteY7" fmla="*/ 157655 h 504496"/>
                  <a:gd name="connsiteX8" fmla="*/ 1576551 w 1694793"/>
                  <a:gd name="connsiteY8" fmla="*/ 118241 h 504496"/>
                  <a:gd name="connsiteX9" fmla="*/ 1552903 w 1694793"/>
                  <a:gd name="connsiteY9" fmla="*/ 110358 h 504496"/>
                  <a:gd name="connsiteX10" fmla="*/ 1521372 w 1694793"/>
                  <a:gd name="connsiteY10" fmla="*/ 94593 h 504496"/>
                  <a:gd name="connsiteX11" fmla="*/ 1497724 w 1694793"/>
                  <a:gd name="connsiteY11" fmla="*/ 86710 h 504496"/>
                  <a:gd name="connsiteX12" fmla="*/ 1442544 w 1694793"/>
                  <a:gd name="connsiteY12" fmla="*/ 63062 h 504496"/>
                  <a:gd name="connsiteX13" fmla="*/ 1387365 w 1694793"/>
                  <a:gd name="connsiteY13" fmla="*/ 55179 h 504496"/>
                  <a:gd name="connsiteX14" fmla="*/ 1347951 w 1694793"/>
                  <a:gd name="connsiteY14" fmla="*/ 47296 h 504496"/>
                  <a:gd name="connsiteX15" fmla="*/ 1300655 w 1694793"/>
                  <a:gd name="connsiteY15" fmla="*/ 31531 h 504496"/>
                  <a:gd name="connsiteX16" fmla="*/ 1206062 w 1694793"/>
                  <a:gd name="connsiteY16" fmla="*/ 15765 h 504496"/>
                  <a:gd name="connsiteX17" fmla="*/ 1158765 w 1694793"/>
                  <a:gd name="connsiteY17" fmla="*/ 7882 h 504496"/>
                  <a:gd name="connsiteX18" fmla="*/ 1095703 w 1694793"/>
                  <a:gd name="connsiteY18" fmla="*/ 0 h 504496"/>
                  <a:gd name="connsiteX19" fmla="*/ 788275 w 1694793"/>
                  <a:gd name="connsiteY19" fmla="*/ 15765 h 504496"/>
                  <a:gd name="connsiteX20" fmla="*/ 402020 w 1694793"/>
                  <a:gd name="connsiteY20" fmla="*/ 31531 h 504496"/>
                  <a:gd name="connsiteX21" fmla="*/ 338958 w 1694793"/>
                  <a:gd name="connsiteY21" fmla="*/ 39413 h 504496"/>
                  <a:gd name="connsiteX22" fmla="*/ 315310 w 1694793"/>
                  <a:gd name="connsiteY22" fmla="*/ 47296 h 504496"/>
                  <a:gd name="connsiteX23" fmla="*/ 260131 w 1694793"/>
                  <a:gd name="connsiteY23" fmla="*/ 55179 h 504496"/>
                  <a:gd name="connsiteX24" fmla="*/ 236482 w 1694793"/>
                  <a:gd name="connsiteY24" fmla="*/ 63062 h 504496"/>
                  <a:gd name="connsiteX25" fmla="*/ 141889 w 1694793"/>
                  <a:gd name="connsiteY25" fmla="*/ 78827 h 504496"/>
                  <a:gd name="connsiteX26" fmla="*/ 70944 w 1694793"/>
                  <a:gd name="connsiteY26" fmla="*/ 94593 h 504496"/>
                  <a:gd name="connsiteX27" fmla="*/ 47296 w 1694793"/>
                  <a:gd name="connsiteY27" fmla="*/ 102476 h 504496"/>
                  <a:gd name="connsiteX28" fmla="*/ 7882 w 1694793"/>
                  <a:gd name="connsiteY28" fmla="*/ 173420 h 504496"/>
                  <a:gd name="connsiteX29" fmla="*/ 0 w 1694793"/>
                  <a:gd name="connsiteY29" fmla="*/ 212834 h 504496"/>
                  <a:gd name="connsiteX30" fmla="*/ 7882 w 1694793"/>
                  <a:gd name="connsiteY30" fmla="*/ 338958 h 504496"/>
                  <a:gd name="connsiteX31" fmla="*/ 70944 w 1694793"/>
                  <a:gd name="connsiteY31" fmla="*/ 417786 h 504496"/>
                  <a:gd name="connsiteX32" fmla="*/ 94593 w 1694793"/>
                  <a:gd name="connsiteY32" fmla="*/ 441434 h 504496"/>
                  <a:gd name="connsiteX33" fmla="*/ 149772 w 1694793"/>
                  <a:gd name="connsiteY33" fmla="*/ 457200 h 504496"/>
                  <a:gd name="connsiteX34" fmla="*/ 212834 w 1694793"/>
                  <a:gd name="connsiteY34" fmla="*/ 472965 h 504496"/>
                  <a:gd name="connsiteX35" fmla="*/ 346841 w 1694793"/>
                  <a:gd name="connsiteY35" fmla="*/ 480848 h 504496"/>
                  <a:gd name="connsiteX36" fmla="*/ 417786 w 1694793"/>
                  <a:gd name="connsiteY36" fmla="*/ 488731 h 504496"/>
                  <a:gd name="connsiteX37" fmla="*/ 977462 w 1694793"/>
                  <a:gd name="connsiteY37" fmla="*/ 504496 h 504496"/>
                  <a:gd name="connsiteX38" fmla="*/ 1158765 w 1694793"/>
                  <a:gd name="connsiteY38" fmla="*/ 488731 h 504496"/>
                  <a:gd name="connsiteX39" fmla="*/ 1221827 w 1694793"/>
                  <a:gd name="connsiteY39" fmla="*/ 465082 h 504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694793" h="504496">
                    <a:moveTo>
                      <a:pt x="1221827" y="465082"/>
                    </a:moveTo>
                    <a:cubicBezTo>
                      <a:pt x="1291458" y="458513"/>
                      <a:pt x="1465710" y="477028"/>
                      <a:pt x="1576551" y="449317"/>
                    </a:cubicBezTo>
                    <a:cubicBezTo>
                      <a:pt x="1584612" y="447302"/>
                      <a:pt x="1592562" y="444707"/>
                      <a:pt x="1600200" y="441434"/>
                    </a:cubicBezTo>
                    <a:cubicBezTo>
                      <a:pt x="1628206" y="429432"/>
                      <a:pt x="1631627" y="425738"/>
                      <a:pt x="1655379" y="409903"/>
                    </a:cubicBezTo>
                    <a:cubicBezTo>
                      <a:pt x="1691519" y="355693"/>
                      <a:pt x="1680918" y="380582"/>
                      <a:pt x="1694793" y="338958"/>
                    </a:cubicBezTo>
                    <a:cubicBezTo>
                      <a:pt x="1692165" y="304799"/>
                      <a:pt x="1690913" y="270507"/>
                      <a:pt x="1686910" y="236482"/>
                    </a:cubicBezTo>
                    <a:cubicBezTo>
                      <a:pt x="1685644" y="225722"/>
                      <a:pt x="1683872" y="214641"/>
                      <a:pt x="1679027" y="204951"/>
                    </a:cubicBezTo>
                    <a:cubicBezTo>
                      <a:pt x="1670553" y="188004"/>
                      <a:pt x="1663744" y="167403"/>
                      <a:pt x="1647496" y="157655"/>
                    </a:cubicBezTo>
                    <a:cubicBezTo>
                      <a:pt x="1622584" y="142708"/>
                      <a:pt x="1602935" y="129549"/>
                      <a:pt x="1576551" y="118241"/>
                    </a:cubicBezTo>
                    <a:cubicBezTo>
                      <a:pt x="1568914" y="114968"/>
                      <a:pt x="1560540" y="113631"/>
                      <a:pt x="1552903" y="110358"/>
                    </a:cubicBezTo>
                    <a:cubicBezTo>
                      <a:pt x="1542102" y="105729"/>
                      <a:pt x="1532173" y="99222"/>
                      <a:pt x="1521372" y="94593"/>
                    </a:cubicBezTo>
                    <a:cubicBezTo>
                      <a:pt x="1513735" y="91320"/>
                      <a:pt x="1505439" y="89796"/>
                      <a:pt x="1497724" y="86710"/>
                    </a:cubicBezTo>
                    <a:cubicBezTo>
                      <a:pt x="1479144" y="79278"/>
                      <a:pt x="1461785" y="68559"/>
                      <a:pt x="1442544" y="63062"/>
                    </a:cubicBezTo>
                    <a:cubicBezTo>
                      <a:pt x="1424679" y="57958"/>
                      <a:pt x="1405692" y="58234"/>
                      <a:pt x="1387365" y="55179"/>
                    </a:cubicBezTo>
                    <a:cubicBezTo>
                      <a:pt x="1374149" y="52976"/>
                      <a:pt x="1360877" y="50821"/>
                      <a:pt x="1347951" y="47296"/>
                    </a:cubicBezTo>
                    <a:cubicBezTo>
                      <a:pt x="1331918" y="42924"/>
                      <a:pt x="1317047" y="34263"/>
                      <a:pt x="1300655" y="31531"/>
                    </a:cubicBezTo>
                    <a:lnTo>
                      <a:pt x="1206062" y="15765"/>
                    </a:lnTo>
                    <a:cubicBezTo>
                      <a:pt x="1190296" y="13137"/>
                      <a:pt x="1174625" y="9864"/>
                      <a:pt x="1158765" y="7882"/>
                    </a:cubicBezTo>
                    <a:lnTo>
                      <a:pt x="1095703" y="0"/>
                    </a:lnTo>
                    <a:lnTo>
                      <a:pt x="788275" y="15765"/>
                    </a:lnTo>
                    <a:lnTo>
                      <a:pt x="402020" y="31531"/>
                    </a:lnTo>
                    <a:cubicBezTo>
                      <a:pt x="380999" y="34158"/>
                      <a:pt x="359801" y="35624"/>
                      <a:pt x="338958" y="39413"/>
                    </a:cubicBezTo>
                    <a:cubicBezTo>
                      <a:pt x="330783" y="40899"/>
                      <a:pt x="323458" y="45666"/>
                      <a:pt x="315310" y="47296"/>
                    </a:cubicBezTo>
                    <a:cubicBezTo>
                      <a:pt x="297091" y="50940"/>
                      <a:pt x="278524" y="52551"/>
                      <a:pt x="260131" y="55179"/>
                    </a:cubicBezTo>
                    <a:cubicBezTo>
                      <a:pt x="252248" y="57807"/>
                      <a:pt x="244543" y="61047"/>
                      <a:pt x="236482" y="63062"/>
                    </a:cubicBezTo>
                    <a:cubicBezTo>
                      <a:pt x="199320" y="72353"/>
                      <a:pt x="181944" y="72151"/>
                      <a:pt x="141889" y="78827"/>
                    </a:cubicBezTo>
                    <a:cubicBezTo>
                      <a:pt x="122384" y="82078"/>
                      <a:pt x="90784" y="88924"/>
                      <a:pt x="70944" y="94593"/>
                    </a:cubicBezTo>
                    <a:cubicBezTo>
                      <a:pt x="62955" y="96876"/>
                      <a:pt x="55179" y="99848"/>
                      <a:pt x="47296" y="102476"/>
                    </a:cubicBezTo>
                    <a:cubicBezTo>
                      <a:pt x="23814" y="137698"/>
                      <a:pt x="16206" y="140123"/>
                      <a:pt x="7882" y="173420"/>
                    </a:cubicBezTo>
                    <a:cubicBezTo>
                      <a:pt x="4633" y="186418"/>
                      <a:pt x="2627" y="199696"/>
                      <a:pt x="0" y="212834"/>
                    </a:cubicBezTo>
                    <a:cubicBezTo>
                      <a:pt x="2627" y="254875"/>
                      <a:pt x="3472" y="297066"/>
                      <a:pt x="7882" y="338958"/>
                    </a:cubicBezTo>
                    <a:cubicBezTo>
                      <a:pt x="11672" y="374965"/>
                      <a:pt x="48451" y="395293"/>
                      <a:pt x="70944" y="417786"/>
                    </a:cubicBezTo>
                    <a:cubicBezTo>
                      <a:pt x="78827" y="425669"/>
                      <a:pt x="83874" y="438371"/>
                      <a:pt x="94593" y="441434"/>
                    </a:cubicBezTo>
                    <a:lnTo>
                      <a:pt x="149772" y="457200"/>
                    </a:lnTo>
                    <a:cubicBezTo>
                      <a:pt x="176533" y="465228"/>
                      <a:pt x="180749" y="470048"/>
                      <a:pt x="212834" y="472965"/>
                    </a:cubicBezTo>
                    <a:cubicBezTo>
                      <a:pt x="257396" y="477016"/>
                      <a:pt x="302227" y="477416"/>
                      <a:pt x="346841" y="480848"/>
                    </a:cubicBezTo>
                    <a:cubicBezTo>
                      <a:pt x="370565" y="482673"/>
                      <a:pt x="394019" y="487599"/>
                      <a:pt x="417786" y="488731"/>
                    </a:cubicBezTo>
                    <a:cubicBezTo>
                      <a:pt x="485105" y="491937"/>
                      <a:pt x="928149" y="503198"/>
                      <a:pt x="977462" y="504496"/>
                    </a:cubicBezTo>
                    <a:cubicBezTo>
                      <a:pt x="1118206" y="484389"/>
                      <a:pt x="914647" y="511980"/>
                      <a:pt x="1158765" y="488731"/>
                    </a:cubicBezTo>
                    <a:cubicBezTo>
                      <a:pt x="1274005" y="477756"/>
                      <a:pt x="1152196" y="471651"/>
                      <a:pt x="1221827" y="465082"/>
                    </a:cubicBezTo>
                    <a:close/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94A4E6D-1898-F04C-852F-0BD59677E3CD}"/>
                </a:ext>
              </a:extLst>
            </p:cNvPr>
            <p:cNvSpPr txBox="1"/>
            <p:nvPr/>
          </p:nvSpPr>
          <p:spPr>
            <a:xfrm>
              <a:off x="1617663" y="6398179"/>
              <a:ext cx="638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SJF</a:t>
              </a:r>
              <a:endParaRPr kumimoji="1" lang="zh-CN" altLang="en-US" dirty="0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298D72F-A24D-5E45-899A-8D7AE7172D89}"/>
              </a:ext>
            </a:extLst>
          </p:cNvPr>
          <p:cNvGrpSpPr/>
          <p:nvPr/>
        </p:nvGrpSpPr>
        <p:grpSpPr>
          <a:xfrm>
            <a:off x="4230234" y="2373991"/>
            <a:ext cx="3773482" cy="4364525"/>
            <a:chOff x="4440353" y="2402986"/>
            <a:chExt cx="3773482" cy="4364525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48512EEE-FCE0-8341-8DE8-AED3E0AABDB7}"/>
                </a:ext>
              </a:extLst>
            </p:cNvPr>
            <p:cNvGrpSpPr/>
            <p:nvPr/>
          </p:nvGrpSpPr>
          <p:grpSpPr>
            <a:xfrm>
              <a:off x="4440353" y="2402986"/>
              <a:ext cx="3773482" cy="3952824"/>
              <a:chOff x="6757883" y="1101024"/>
              <a:chExt cx="4538109" cy="4744506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C7BFA9C1-3B4B-8E47-87CC-52FF37B279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56" t="39655" r="1"/>
              <a:stretch/>
            </p:blipFill>
            <p:spPr>
              <a:xfrm>
                <a:off x="6818585" y="1101024"/>
                <a:ext cx="4477407" cy="4744506"/>
              </a:xfrm>
              <a:prstGeom prst="rect">
                <a:avLst/>
              </a:prstGeom>
            </p:spPr>
          </p:pic>
          <p:sp>
            <p:nvSpPr>
              <p:cNvPr id="12" name="任意形状 11">
                <a:extLst>
                  <a:ext uri="{FF2B5EF4-FFF2-40B4-BE49-F238E27FC236}">
                    <a16:creationId xmlns:a16="http://schemas.microsoft.com/office/drawing/2014/main" id="{641E037F-48DE-D349-88C0-9652B3AF33C3}"/>
                  </a:ext>
                </a:extLst>
              </p:cNvPr>
              <p:cNvSpPr/>
              <p:nvPr/>
            </p:nvSpPr>
            <p:spPr>
              <a:xfrm>
                <a:off x="6757883" y="1749972"/>
                <a:ext cx="1513779" cy="575442"/>
              </a:xfrm>
              <a:custGeom>
                <a:avLst/>
                <a:gdLst>
                  <a:gd name="connsiteX0" fmla="*/ 1221827 w 1694793"/>
                  <a:gd name="connsiteY0" fmla="*/ 465082 h 504496"/>
                  <a:gd name="connsiteX1" fmla="*/ 1576551 w 1694793"/>
                  <a:gd name="connsiteY1" fmla="*/ 449317 h 504496"/>
                  <a:gd name="connsiteX2" fmla="*/ 1600200 w 1694793"/>
                  <a:gd name="connsiteY2" fmla="*/ 441434 h 504496"/>
                  <a:gd name="connsiteX3" fmla="*/ 1655379 w 1694793"/>
                  <a:gd name="connsiteY3" fmla="*/ 409903 h 504496"/>
                  <a:gd name="connsiteX4" fmla="*/ 1694793 w 1694793"/>
                  <a:gd name="connsiteY4" fmla="*/ 338958 h 504496"/>
                  <a:gd name="connsiteX5" fmla="*/ 1686910 w 1694793"/>
                  <a:gd name="connsiteY5" fmla="*/ 236482 h 504496"/>
                  <a:gd name="connsiteX6" fmla="*/ 1679027 w 1694793"/>
                  <a:gd name="connsiteY6" fmla="*/ 204951 h 504496"/>
                  <a:gd name="connsiteX7" fmla="*/ 1647496 w 1694793"/>
                  <a:gd name="connsiteY7" fmla="*/ 157655 h 504496"/>
                  <a:gd name="connsiteX8" fmla="*/ 1576551 w 1694793"/>
                  <a:gd name="connsiteY8" fmla="*/ 118241 h 504496"/>
                  <a:gd name="connsiteX9" fmla="*/ 1552903 w 1694793"/>
                  <a:gd name="connsiteY9" fmla="*/ 110358 h 504496"/>
                  <a:gd name="connsiteX10" fmla="*/ 1521372 w 1694793"/>
                  <a:gd name="connsiteY10" fmla="*/ 94593 h 504496"/>
                  <a:gd name="connsiteX11" fmla="*/ 1497724 w 1694793"/>
                  <a:gd name="connsiteY11" fmla="*/ 86710 h 504496"/>
                  <a:gd name="connsiteX12" fmla="*/ 1442544 w 1694793"/>
                  <a:gd name="connsiteY12" fmla="*/ 63062 h 504496"/>
                  <a:gd name="connsiteX13" fmla="*/ 1387365 w 1694793"/>
                  <a:gd name="connsiteY13" fmla="*/ 55179 h 504496"/>
                  <a:gd name="connsiteX14" fmla="*/ 1347951 w 1694793"/>
                  <a:gd name="connsiteY14" fmla="*/ 47296 h 504496"/>
                  <a:gd name="connsiteX15" fmla="*/ 1300655 w 1694793"/>
                  <a:gd name="connsiteY15" fmla="*/ 31531 h 504496"/>
                  <a:gd name="connsiteX16" fmla="*/ 1206062 w 1694793"/>
                  <a:gd name="connsiteY16" fmla="*/ 15765 h 504496"/>
                  <a:gd name="connsiteX17" fmla="*/ 1158765 w 1694793"/>
                  <a:gd name="connsiteY17" fmla="*/ 7882 h 504496"/>
                  <a:gd name="connsiteX18" fmla="*/ 1095703 w 1694793"/>
                  <a:gd name="connsiteY18" fmla="*/ 0 h 504496"/>
                  <a:gd name="connsiteX19" fmla="*/ 788275 w 1694793"/>
                  <a:gd name="connsiteY19" fmla="*/ 15765 h 504496"/>
                  <a:gd name="connsiteX20" fmla="*/ 402020 w 1694793"/>
                  <a:gd name="connsiteY20" fmla="*/ 31531 h 504496"/>
                  <a:gd name="connsiteX21" fmla="*/ 338958 w 1694793"/>
                  <a:gd name="connsiteY21" fmla="*/ 39413 h 504496"/>
                  <a:gd name="connsiteX22" fmla="*/ 315310 w 1694793"/>
                  <a:gd name="connsiteY22" fmla="*/ 47296 h 504496"/>
                  <a:gd name="connsiteX23" fmla="*/ 260131 w 1694793"/>
                  <a:gd name="connsiteY23" fmla="*/ 55179 h 504496"/>
                  <a:gd name="connsiteX24" fmla="*/ 236482 w 1694793"/>
                  <a:gd name="connsiteY24" fmla="*/ 63062 h 504496"/>
                  <a:gd name="connsiteX25" fmla="*/ 141889 w 1694793"/>
                  <a:gd name="connsiteY25" fmla="*/ 78827 h 504496"/>
                  <a:gd name="connsiteX26" fmla="*/ 70944 w 1694793"/>
                  <a:gd name="connsiteY26" fmla="*/ 94593 h 504496"/>
                  <a:gd name="connsiteX27" fmla="*/ 47296 w 1694793"/>
                  <a:gd name="connsiteY27" fmla="*/ 102476 h 504496"/>
                  <a:gd name="connsiteX28" fmla="*/ 7882 w 1694793"/>
                  <a:gd name="connsiteY28" fmla="*/ 173420 h 504496"/>
                  <a:gd name="connsiteX29" fmla="*/ 0 w 1694793"/>
                  <a:gd name="connsiteY29" fmla="*/ 212834 h 504496"/>
                  <a:gd name="connsiteX30" fmla="*/ 7882 w 1694793"/>
                  <a:gd name="connsiteY30" fmla="*/ 338958 h 504496"/>
                  <a:gd name="connsiteX31" fmla="*/ 70944 w 1694793"/>
                  <a:gd name="connsiteY31" fmla="*/ 417786 h 504496"/>
                  <a:gd name="connsiteX32" fmla="*/ 94593 w 1694793"/>
                  <a:gd name="connsiteY32" fmla="*/ 441434 h 504496"/>
                  <a:gd name="connsiteX33" fmla="*/ 149772 w 1694793"/>
                  <a:gd name="connsiteY33" fmla="*/ 457200 h 504496"/>
                  <a:gd name="connsiteX34" fmla="*/ 212834 w 1694793"/>
                  <a:gd name="connsiteY34" fmla="*/ 472965 h 504496"/>
                  <a:gd name="connsiteX35" fmla="*/ 346841 w 1694793"/>
                  <a:gd name="connsiteY35" fmla="*/ 480848 h 504496"/>
                  <a:gd name="connsiteX36" fmla="*/ 417786 w 1694793"/>
                  <a:gd name="connsiteY36" fmla="*/ 488731 h 504496"/>
                  <a:gd name="connsiteX37" fmla="*/ 977462 w 1694793"/>
                  <a:gd name="connsiteY37" fmla="*/ 504496 h 504496"/>
                  <a:gd name="connsiteX38" fmla="*/ 1158765 w 1694793"/>
                  <a:gd name="connsiteY38" fmla="*/ 488731 h 504496"/>
                  <a:gd name="connsiteX39" fmla="*/ 1221827 w 1694793"/>
                  <a:gd name="connsiteY39" fmla="*/ 465082 h 504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694793" h="504496">
                    <a:moveTo>
                      <a:pt x="1221827" y="465082"/>
                    </a:moveTo>
                    <a:cubicBezTo>
                      <a:pt x="1291458" y="458513"/>
                      <a:pt x="1465710" y="477028"/>
                      <a:pt x="1576551" y="449317"/>
                    </a:cubicBezTo>
                    <a:cubicBezTo>
                      <a:pt x="1584612" y="447302"/>
                      <a:pt x="1592562" y="444707"/>
                      <a:pt x="1600200" y="441434"/>
                    </a:cubicBezTo>
                    <a:cubicBezTo>
                      <a:pt x="1628206" y="429432"/>
                      <a:pt x="1631627" y="425738"/>
                      <a:pt x="1655379" y="409903"/>
                    </a:cubicBezTo>
                    <a:cubicBezTo>
                      <a:pt x="1691519" y="355693"/>
                      <a:pt x="1680918" y="380582"/>
                      <a:pt x="1694793" y="338958"/>
                    </a:cubicBezTo>
                    <a:cubicBezTo>
                      <a:pt x="1692165" y="304799"/>
                      <a:pt x="1690913" y="270507"/>
                      <a:pt x="1686910" y="236482"/>
                    </a:cubicBezTo>
                    <a:cubicBezTo>
                      <a:pt x="1685644" y="225722"/>
                      <a:pt x="1683872" y="214641"/>
                      <a:pt x="1679027" y="204951"/>
                    </a:cubicBezTo>
                    <a:cubicBezTo>
                      <a:pt x="1670553" y="188004"/>
                      <a:pt x="1663744" y="167403"/>
                      <a:pt x="1647496" y="157655"/>
                    </a:cubicBezTo>
                    <a:cubicBezTo>
                      <a:pt x="1622584" y="142708"/>
                      <a:pt x="1602935" y="129549"/>
                      <a:pt x="1576551" y="118241"/>
                    </a:cubicBezTo>
                    <a:cubicBezTo>
                      <a:pt x="1568914" y="114968"/>
                      <a:pt x="1560540" y="113631"/>
                      <a:pt x="1552903" y="110358"/>
                    </a:cubicBezTo>
                    <a:cubicBezTo>
                      <a:pt x="1542102" y="105729"/>
                      <a:pt x="1532173" y="99222"/>
                      <a:pt x="1521372" y="94593"/>
                    </a:cubicBezTo>
                    <a:cubicBezTo>
                      <a:pt x="1513735" y="91320"/>
                      <a:pt x="1505439" y="89796"/>
                      <a:pt x="1497724" y="86710"/>
                    </a:cubicBezTo>
                    <a:cubicBezTo>
                      <a:pt x="1479144" y="79278"/>
                      <a:pt x="1461785" y="68559"/>
                      <a:pt x="1442544" y="63062"/>
                    </a:cubicBezTo>
                    <a:cubicBezTo>
                      <a:pt x="1424679" y="57958"/>
                      <a:pt x="1405692" y="58234"/>
                      <a:pt x="1387365" y="55179"/>
                    </a:cubicBezTo>
                    <a:cubicBezTo>
                      <a:pt x="1374149" y="52976"/>
                      <a:pt x="1360877" y="50821"/>
                      <a:pt x="1347951" y="47296"/>
                    </a:cubicBezTo>
                    <a:cubicBezTo>
                      <a:pt x="1331918" y="42924"/>
                      <a:pt x="1317047" y="34263"/>
                      <a:pt x="1300655" y="31531"/>
                    </a:cubicBezTo>
                    <a:lnTo>
                      <a:pt x="1206062" y="15765"/>
                    </a:lnTo>
                    <a:cubicBezTo>
                      <a:pt x="1190296" y="13137"/>
                      <a:pt x="1174625" y="9864"/>
                      <a:pt x="1158765" y="7882"/>
                    </a:cubicBezTo>
                    <a:lnTo>
                      <a:pt x="1095703" y="0"/>
                    </a:lnTo>
                    <a:lnTo>
                      <a:pt x="788275" y="15765"/>
                    </a:lnTo>
                    <a:lnTo>
                      <a:pt x="402020" y="31531"/>
                    </a:lnTo>
                    <a:cubicBezTo>
                      <a:pt x="380999" y="34158"/>
                      <a:pt x="359801" y="35624"/>
                      <a:pt x="338958" y="39413"/>
                    </a:cubicBezTo>
                    <a:cubicBezTo>
                      <a:pt x="330783" y="40899"/>
                      <a:pt x="323458" y="45666"/>
                      <a:pt x="315310" y="47296"/>
                    </a:cubicBezTo>
                    <a:cubicBezTo>
                      <a:pt x="297091" y="50940"/>
                      <a:pt x="278524" y="52551"/>
                      <a:pt x="260131" y="55179"/>
                    </a:cubicBezTo>
                    <a:cubicBezTo>
                      <a:pt x="252248" y="57807"/>
                      <a:pt x="244543" y="61047"/>
                      <a:pt x="236482" y="63062"/>
                    </a:cubicBezTo>
                    <a:cubicBezTo>
                      <a:pt x="199320" y="72353"/>
                      <a:pt x="181944" y="72151"/>
                      <a:pt x="141889" y="78827"/>
                    </a:cubicBezTo>
                    <a:cubicBezTo>
                      <a:pt x="122384" y="82078"/>
                      <a:pt x="90784" y="88924"/>
                      <a:pt x="70944" y="94593"/>
                    </a:cubicBezTo>
                    <a:cubicBezTo>
                      <a:pt x="62955" y="96876"/>
                      <a:pt x="55179" y="99848"/>
                      <a:pt x="47296" y="102476"/>
                    </a:cubicBezTo>
                    <a:cubicBezTo>
                      <a:pt x="23814" y="137698"/>
                      <a:pt x="16206" y="140123"/>
                      <a:pt x="7882" y="173420"/>
                    </a:cubicBezTo>
                    <a:cubicBezTo>
                      <a:pt x="4633" y="186418"/>
                      <a:pt x="2627" y="199696"/>
                      <a:pt x="0" y="212834"/>
                    </a:cubicBezTo>
                    <a:cubicBezTo>
                      <a:pt x="2627" y="254875"/>
                      <a:pt x="3472" y="297066"/>
                      <a:pt x="7882" y="338958"/>
                    </a:cubicBezTo>
                    <a:cubicBezTo>
                      <a:pt x="11672" y="374965"/>
                      <a:pt x="48451" y="395293"/>
                      <a:pt x="70944" y="417786"/>
                    </a:cubicBezTo>
                    <a:cubicBezTo>
                      <a:pt x="78827" y="425669"/>
                      <a:pt x="83874" y="438371"/>
                      <a:pt x="94593" y="441434"/>
                    </a:cubicBezTo>
                    <a:lnTo>
                      <a:pt x="149772" y="457200"/>
                    </a:lnTo>
                    <a:cubicBezTo>
                      <a:pt x="176533" y="465228"/>
                      <a:pt x="180749" y="470048"/>
                      <a:pt x="212834" y="472965"/>
                    </a:cubicBezTo>
                    <a:cubicBezTo>
                      <a:pt x="257396" y="477016"/>
                      <a:pt x="302227" y="477416"/>
                      <a:pt x="346841" y="480848"/>
                    </a:cubicBezTo>
                    <a:cubicBezTo>
                      <a:pt x="370565" y="482673"/>
                      <a:pt x="394019" y="487599"/>
                      <a:pt x="417786" y="488731"/>
                    </a:cubicBezTo>
                    <a:cubicBezTo>
                      <a:pt x="485105" y="491937"/>
                      <a:pt x="928149" y="503198"/>
                      <a:pt x="977462" y="504496"/>
                    </a:cubicBezTo>
                    <a:cubicBezTo>
                      <a:pt x="1118206" y="484389"/>
                      <a:pt x="914647" y="511980"/>
                      <a:pt x="1158765" y="488731"/>
                    </a:cubicBezTo>
                    <a:cubicBezTo>
                      <a:pt x="1274005" y="477756"/>
                      <a:pt x="1152196" y="471651"/>
                      <a:pt x="1221827" y="465082"/>
                    </a:cubicBezTo>
                    <a:close/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3" name="任意形状 12">
                <a:extLst>
                  <a:ext uri="{FF2B5EF4-FFF2-40B4-BE49-F238E27FC236}">
                    <a16:creationId xmlns:a16="http://schemas.microsoft.com/office/drawing/2014/main" id="{05C385F2-A4E6-1741-A1FD-430114D08101}"/>
                  </a:ext>
                </a:extLst>
              </p:cNvPr>
              <p:cNvSpPr/>
              <p:nvPr/>
            </p:nvSpPr>
            <p:spPr>
              <a:xfrm>
                <a:off x="6818585" y="2545293"/>
                <a:ext cx="1513779" cy="575442"/>
              </a:xfrm>
              <a:custGeom>
                <a:avLst/>
                <a:gdLst>
                  <a:gd name="connsiteX0" fmla="*/ 1221827 w 1694793"/>
                  <a:gd name="connsiteY0" fmla="*/ 465082 h 504496"/>
                  <a:gd name="connsiteX1" fmla="*/ 1576551 w 1694793"/>
                  <a:gd name="connsiteY1" fmla="*/ 449317 h 504496"/>
                  <a:gd name="connsiteX2" fmla="*/ 1600200 w 1694793"/>
                  <a:gd name="connsiteY2" fmla="*/ 441434 h 504496"/>
                  <a:gd name="connsiteX3" fmla="*/ 1655379 w 1694793"/>
                  <a:gd name="connsiteY3" fmla="*/ 409903 h 504496"/>
                  <a:gd name="connsiteX4" fmla="*/ 1694793 w 1694793"/>
                  <a:gd name="connsiteY4" fmla="*/ 338958 h 504496"/>
                  <a:gd name="connsiteX5" fmla="*/ 1686910 w 1694793"/>
                  <a:gd name="connsiteY5" fmla="*/ 236482 h 504496"/>
                  <a:gd name="connsiteX6" fmla="*/ 1679027 w 1694793"/>
                  <a:gd name="connsiteY6" fmla="*/ 204951 h 504496"/>
                  <a:gd name="connsiteX7" fmla="*/ 1647496 w 1694793"/>
                  <a:gd name="connsiteY7" fmla="*/ 157655 h 504496"/>
                  <a:gd name="connsiteX8" fmla="*/ 1576551 w 1694793"/>
                  <a:gd name="connsiteY8" fmla="*/ 118241 h 504496"/>
                  <a:gd name="connsiteX9" fmla="*/ 1552903 w 1694793"/>
                  <a:gd name="connsiteY9" fmla="*/ 110358 h 504496"/>
                  <a:gd name="connsiteX10" fmla="*/ 1521372 w 1694793"/>
                  <a:gd name="connsiteY10" fmla="*/ 94593 h 504496"/>
                  <a:gd name="connsiteX11" fmla="*/ 1497724 w 1694793"/>
                  <a:gd name="connsiteY11" fmla="*/ 86710 h 504496"/>
                  <a:gd name="connsiteX12" fmla="*/ 1442544 w 1694793"/>
                  <a:gd name="connsiteY12" fmla="*/ 63062 h 504496"/>
                  <a:gd name="connsiteX13" fmla="*/ 1387365 w 1694793"/>
                  <a:gd name="connsiteY13" fmla="*/ 55179 h 504496"/>
                  <a:gd name="connsiteX14" fmla="*/ 1347951 w 1694793"/>
                  <a:gd name="connsiteY14" fmla="*/ 47296 h 504496"/>
                  <a:gd name="connsiteX15" fmla="*/ 1300655 w 1694793"/>
                  <a:gd name="connsiteY15" fmla="*/ 31531 h 504496"/>
                  <a:gd name="connsiteX16" fmla="*/ 1206062 w 1694793"/>
                  <a:gd name="connsiteY16" fmla="*/ 15765 h 504496"/>
                  <a:gd name="connsiteX17" fmla="*/ 1158765 w 1694793"/>
                  <a:gd name="connsiteY17" fmla="*/ 7882 h 504496"/>
                  <a:gd name="connsiteX18" fmla="*/ 1095703 w 1694793"/>
                  <a:gd name="connsiteY18" fmla="*/ 0 h 504496"/>
                  <a:gd name="connsiteX19" fmla="*/ 788275 w 1694793"/>
                  <a:gd name="connsiteY19" fmla="*/ 15765 h 504496"/>
                  <a:gd name="connsiteX20" fmla="*/ 402020 w 1694793"/>
                  <a:gd name="connsiteY20" fmla="*/ 31531 h 504496"/>
                  <a:gd name="connsiteX21" fmla="*/ 338958 w 1694793"/>
                  <a:gd name="connsiteY21" fmla="*/ 39413 h 504496"/>
                  <a:gd name="connsiteX22" fmla="*/ 315310 w 1694793"/>
                  <a:gd name="connsiteY22" fmla="*/ 47296 h 504496"/>
                  <a:gd name="connsiteX23" fmla="*/ 260131 w 1694793"/>
                  <a:gd name="connsiteY23" fmla="*/ 55179 h 504496"/>
                  <a:gd name="connsiteX24" fmla="*/ 236482 w 1694793"/>
                  <a:gd name="connsiteY24" fmla="*/ 63062 h 504496"/>
                  <a:gd name="connsiteX25" fmla="*/ 141889 w 1694793"/>
                  <a:gd name="connsiteY25" fmla="*/ 78827 h 504496"/>
                  <a:gd name="connsiteX26" fmla="*/ 70944 w 1694793"/>
                  <a:gd name="connsiteY26" fmla="*/ 94593 h 504496"/>
                  <a:gd name="connsiteX27" fmla="*/ 47296 w 1694793"/>
                  <a:gd name="connsiteY27" fmla="*/ 102476 h 504496"/>
                  <a:gd name="connsiteX28" fmla="*/ 7882 w 1694793"/>
                  <a:gd name="connsiteY28" fmla="*/ 173420 h 504496"/>
                  <a:gd name="connsiteX29" fmla="*/ 0 w 1694793"/>
                  <a:gd name="connsiteY29" fmla="*/ 212834 h 504496"/>
                  <a:gd name="connsiteX30" fmla="*/ 7882 w 1694793"/>
                  <a:gd name="connsiteY30" fmla="*/ 338958 h 504496"/>
                  <a:gd name="connsiteX31" fmla="*/ 70944 w 1694793"/>
                  <a:gd name="connsiteY31" fmla="*/ 417786 h 504496"/>
                  <a:gd name="connsiteX32" fmla="*/ 94593 w 1694793"/>
                  <a:gd name="connsiteY32" fmla="*/ 441434 h 504496"/>
                  <a:gd name="connsiteX33" fmla="*/ 149772 w 1694793"/>
                  <a:gd name="connsiteY33" fmla="*/ 457200 h 504496"/>
                  <a:gd name="connsiteX34" fmla="*/ 212834 w 1694793"/>
                  <a:gd name="connsiteY34" fmla="*/ 472965 h 504496"/>
                  <a:gd name="connsiteX35" fmla="*/ 346841 w 1694793"/>
                  <a:gd name="connsiteY35" fmla="*/ 480848 h 504496"/>
                  <a:gd name="connsiteX36" fmla="*/ 417786 w 1694793"/>
                  <a:gd name="connsiteY36" fmla="*/ 488731 h 504496"/>
                  <a:gd name="connsiteX37" fmla="*/ 977462 w 1694793"/>
                  <a:gd name="connsiteY37" fmla="*/ 504496 h 504496"/>
                  <a:gd name="connsiteX38" fmla="*/ 1158765 w 1694793"/>
                  <a:gd name="connsiteY38" fmla="*/ 488731 h 504496"/>
                  <a:gd name="connsiteX39" fmla="*/ 1221827 w 1694793"/>
                  <a:gd name="connsiteY39" fmla="*/ 465082 h 504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694793" h="504496">
                    <a:moveTo>
                      <a:pt x="1221827" y="465082"/>
                    </a:moveTo>
                    <a:cubicBezTo>
                      <a:pt x="1291458" y="458513"/>
                      <a:pt x="1465710" y="477028"/>
                      <a:pt x="1576551" y="449317"/>
                    </a:cubicBezTo>
                    <a:cubicBezTo>
                      <a:pt x="1584612" y="447302"/>
                      <a:pt x="1592562" y="444707"/>
                      <a:pt x="1600200" y="441434"/>
                    </a:cubicBezTo>
                    <a:cubicBezTo>
                      <a:pt x="1628206" y="429432"/>
                      <a:pt x="1631627" y="425738"/>
                      <a:pt x="1655379" y="409903"/>
                    </a:cubicBezTo>
                    <a:cubicBezTo>
                      <a:pt x="1691519" y="355693"/>
                      <a:pt x="1680918" y="380582"/>
                      <a:pt x="1694793" y="338958"/>
                    </a:cubicBezTo>
                    <a:cubicBezTo>
                      <a:pt x="1692165" y="304799"/>
                      <a:pt x="1690913" y="270507"/>
                      <a:pt x="1686910" y="236482"/>
                    </a:cubicBezTo>
                    <a:cubicBezTo>
                      <a:pt x="1685644" y="225722"/>
                      <a:pt x="1683872" y="214641"/>
                      <a:pt x="1679027" y="204951"/>
                    </a:cubicBezTo>
                    <a:cubicBezTo>
                      <a:pt x="1670553" y="188004"/>
                      <a:pt x="1663744" y="167403"/>
                      <a:pt x="1647496" y="157655"/>
                    </a:cubicBezTo>
                    <a:cubicBezTo>
                      <a:pt x="1622584" y="142708"/>
                      <a:pt x="1602935" y="129549"/>
                      <a:pt x="1576551" y="118241"/>
                    </a:cubicBezTo>
                    <a:cubicBezTo>
                      <a:pt x="1568914" y="114968"/>
                      <a:pt x="1560540" y="113631"/>
                      <a:pt x="1552903" y="110358"/>
                    </a:cubicBezTo>
                    <a:cubicBezTo>
                      <a:pt x="1542102" y="105729"/>
                      <a:pt x="1532173" y="99222"/>
                      <a:pt x="1521372" y="94593"/>
                    </a:cubicBezTo>
                    <a:cubicBezTo>
                      <a:pt x="1513735" y="91320"/>
                      <a:pt x="1505439" y="89796"/>
                      <a:pt x="1497724" y="86710"/>
                    </a:cubicBezTo>
                    <a:cubicBezTo>
                      <a:pt x="1479144" y="79278"/>
                      <a:pt x="1461785" y="68559"/>
                      <a:pt x="1442544" y="63062"/>
                    </a:cubicBezTo>
                    <a:cubicBezTo>
                      <a:pt x="1424679" y="57958"/>
                      <a:pt x="1405692" y="58234"/>
                      <a:pt x="1387365" y="55179"/>
                    </a:cubicBezTo>
                    <a:cubicBezTo>
                      <a:pt x="1374149" y="52976"/>
                      <a:pt x="1360877" y="50821"/>
                      <a:pt x="1347951" y="47296"/>
                    </a:cubicBezTo>
                    <a:cubicBezTo>
                      <a:pt x="1331918" y="42924"/>
                      <a:pt x="1317047" y="34263"/>
                      <a:pt x="1300655" y="31531"/>
                    </a:cubicBezTo>
                    <a:lnTo>
                      <a:pt x="1206062" y="15765"/>
                    </a:lnTo>
                    <a:cubicBezTo>
                      <a:pt x="1190296" y="13137"/>
                      <a:pt x="1174625" y="9864"/>
                      <a:pt x="1158765" y="7882"/>
                    </a:cubicBezTo>
                    <a:lnTo>
                      <a:pt x="1095703" y="0"/>
                    </a:lnTo>
                    <a:lnTo>
                      <a:pt x="788275" y="15765"/>
                    </a:lnTo>
                    <a:lnTo>
                      <a:pt x="402020" y="31531"/>
                    </a:lnTo>
                    <a:cubicBezTo>
                      <a:pt x="380999" y="34158"/>
                      <a:pt x="359801" y="35624"/>
                      <a:pt x="338958" y="39413"/>
                    </a:cubicBezTo>
                    <a:cubicBezTo>
                      <a:pt x="330783" y="40899"/>
                      <a:pt x="323458" y="45666"/>
                      <a:pt x="315310" y="47296"/>
                    </a:cubicBezTo>
                    <a:cubicBezTo>
                      <a:pt x="297091" y="50940"/>
                      <a:pt x="278524" y="52551"/>
                      <a:pt x="260131" y="55179"/>
                    </a:cubicBezTo>
                    <a:cubicBezTo>
                      <a:pt x="252248" y="57807"/>
                      <a:pt x="244543" y="61047"/>
                      <a:pt x="236482" y="63062"/>
                    </a:cubicBezTo>
                    <a:cubicBezTo>
                      <a:pt x="199320" y="72353"/>
                      <a:pt x="181944" y="72151"/>
                      <a:pt x="141889" y="78827"/>
                    </a:cubicBezTo>
                    <a:cubicBezTo>
                      <a:pt x="122384" y="82078"/>
                      <a:pt x="90784" y="88924"/>
                      <a:pt x="70944" y="94593"/>
                    </a:cubicBezTo>
                    <a:cubicBezTo>
                      <a:pt x="62955" y="96876"/>
                      <a:pt x="55179" y="99848"/>
                      <a:pt x="47296" y="102476"/>
                    </a:cubicBezTo>
                    <a:cubicBezTo>
                      <a:pt x="23814" y="137698"/>
                      <a:pt x="16206" y="140123"/>
                      <a:pt x="7882" y="173420"/>
                    </a:cubicBezTo>
                    <a:cubicBezTo>
                      <a:pt x="4633" y="186418"/>
                      <a:pt x="2627" y="199696"/>
                      <a:pt x="0" y="212834"/>
                    </a:cubicBezTo>
                    <a:cubicBezTo>
                      <a:pt x="2627" y="254875"/>
                      <a:pt x="3472" y="297066"/>
                      <a:pt x="7882" y="338958"/>
                    </a:cubicBezTo>
                    <a:cubicBezTo>
                      <a:pt x="11672" y="374965"/>
                      <a:pt x="48451" y="395293"/>
                      <a:pt x="70944" y="417786"/>
                    </a:cubicBezTo>
                    <a:cubicBezTo>
                      <a:pt x="78827" y="425669"/>
                      <a:pt x="83874" y="438371"/>
                      <a:pt x="94593" y="441434"/>
                    </a:cubicBezTo>
                    <a:lnTo>
                      <a:pt x="149772" y="457200"/>
                    </a:lnTo>
                    <a:cubicBezTo>
                      <a:pt x="176533" y="465228"/>
                      <a:pt x="180749" y="470048"/>
                      <a:pt x="212834" y="472965"/>
                    </a:cubicBezTo>
                    <a:cubicBezTo>
                      <a:pt x="257396" y="477016"/>
                      <a:pt x="302227" y="477416"/>
                      <a:pt x="346841" y="480848"/>
                    </a:cubicBezTo>
                    <a:cubicBezTo>
                      <a:pt x="370565" y="482673"/>
                      <a:pt x="394019" y="487599"/>
                      <a:pt x="417786" y="488731"/>
                    </a:cubicBezTo>
                    <a:cubicBezTo>
                      <a:pt x="485105" y="491937"/>
                      <a:pt x="928149" y="503198"/>
                      <a:pt x="977462" y="504496"/>
                    </a:cubicBezTo>
                    <a:cubicBezTo>
                      <a:pt x="1118206" y="484389"/>
                      <a:pt x="914647" y="511980"/>
                      <a:pt x="1158765" y="488731"/>
                    </a:cubicBezTo>
                    <a:cubicBezTo>
                      <a:pt x="1274005" y="477756"/>
                      <a:pt x="1152196" y="471651"/>
                      <a:pt x="1221827" y="465082"/>
                    </a:cubicBezTo>
                    <a:close/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D83CB00-35E6-2240-84A6-10ACFC67A8D3}"/>
                </a:ext>
              </a:extLst>
            </p:cNvPr>
            <p:cNvSpPr txBox="1"/>
            <p:nvPr/>
          </p:nvSpPr>
          <p:spPr>
            <a:xfrm>
              <a:off x="5749549" y="6398179"/>
              <a:ext cx="77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STCF</a:t>
              </a:r>
              <a:endParaRPr kumimoji="1" lang="zh-CN" altLang="en-US" dirty="0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AF5865E-C32D-5448-9EF3-4EE95A505912}"/>
              </a:ext>
            </a:extLst>
          </p:cNvPr>
          <p:cNvGrpSpPr/>
          <p:nvPr/>
        </p:nvGrpSpPr>
        <p:grpSpPr>
          <a:xfrm>
            <a:off x="8146395" y="2395333"/>
            <a:ext cx="3730294" cy="4343183"/>
            <a:chOff x="8367113" y="2402986"/>
            <a:chExt cx="3730294" cy="4343183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3A2EE069-DC5E-274E-BCD5-FD6D7E00F0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6" t="39655" r="1"/>
            <a:stretch/>
          </p:blipFill>
          <p:spPr>
            <a:xfrm>
              <a:off x="8367113" y="2402986"/>
              <a:ext cx="3730294" cy="3952824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DC33AF2-AB68-EC40-8F70-0EA1DFCCB923}"/>
                </a:ext>
              </a:extLst>
            </p:cNvPr>
            <p:cNvSpPr txBox="1"/>
            <p:nvPr/>
          </p:nvSpPr>
          <p:spPr>
            <a:xfrm>
              <a:off x="9845339" y="6376837"/>
              <a:ext cx="917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HRRN</a:t>
              </a:r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88170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1CFAA65-09C0-174E-B404-11F406E5D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306" y="1718982"/>
            <a:ext cx="4873740" cy="1232736"/>
          </a:xfrm>
        </p:spPr>
        <p:txBody>
          <a:bodyPr/>
          <a:lstStyle/>
          <a:p>
            <a:r>
              <a:rPr kumimoji="1" lang="zh-CN" altLang="en-US" dirty="0"/>
              <a:t>测例包含 </a:t>
            </a:r>
            <a:r>
              <a:rPr kumimoji="1" lang="en-US" altLang="zh-CN" dirty="0"/>
              <a:t>6</a:t>
            </a:r>
            <a:r>
              <a:rPr kumimoji="1" lang="zh-CN" altLang="en-US" dirty="0"/>
              <a:t> 个进程，优先级依次为 </a:t>
            </a:r>
            <a:r>
              <a:rPr kumimoji="1" lang="en-US" altLang="zh-CN" dirty="0"/>
              <a:t>5</a:t>
            </a:r>
            <a:r>
              <a:rPr kumimoji="1" lang="zh-CN" altLang="en-US" dirty="0"/>
              <a:t> 到 </a:t>
            </a:r>
            <a:r>
              <a:rPr kumimoji="1" lang="en-US" altLang="zh-CN" dirty="0"/>
              <a:t>10</a:t>
            </a:r>
          </a:p>
          <a:p>
            <a:r>
              <a:rPr kumimoji="1" lang="zh-CN" altLang="en-US" dirty="0"/>
              <a:t>不同任务 被调度次数 和 优先级 之比应当基本一致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434AB58-FB03-5345-813E-5413DBF6C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Stride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Lottery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190A9F-5E05-3948-9755-1E74DEBCF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080" y="2841360"/>
            <a:ext cx="3996996" cy="28219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4B09A82-38FB-5340-834C-AE2168098A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" t="42989" r="332" b="24138"/>
          <a:stretch/>
        </p:blipFill>
        <p:spPr>
          <a:xfrm>
            <a:off x="5582872" y="2841360"/>
            <a:ext cx="4834748" cy="282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59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B3722CF-56E2-E342-941A-1CB8D2D92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378" y="2180498"/>
            <a:ext cx="6308402" cy="3678303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CN" dirty="0"/>
              <a:t>MLFQ</a:t>
            </a:r>
            <a:r>
              <a:rPr kumimoji="1" lang="zh-CN" altLang="en-US" dirty="0"/>
              <a:t>（多级反馈队列）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任务开始时为最高优先级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任务每用完一个时钟周期，优先级降低一级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每回合调度优先级最高的任务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优先级相同的任务轮转调度</a:t>
            </a:r>
            <a:endParaRPr kumimoji="1" lang="en-US" altLang="zh-CN" dirty="0"/>
          </a:p>
          <a:p>
            <a:r>
              <a:rPr lang="zh-CN" altLang="en-US" dirty="0"/>
              <a:t>测试包含 </a:t>
            </a:r>
            <a:r>
              <a:rPr lang="en-US" altLang="zh-CN" dirty="0"/>
              <a:t>3 </a:t>
            </a:r>
            <a:r>
              <a:rPr lang="zh-CN" altLang="en-US" dirty="0"/>
              <a:t>个进程：</a:t>
            </a:r>
            <a:r>
              <a:rPr lang="en-US" altLang="zh-CN" dirty="0"/>
              <a:t>mlfq3</a:t>
            </a:r>
            <a:r>
              <a:rPr lang="zh-CN" altLang="en-US" dirty="0"/>
              <a:t>，</a:t>
            </a:r>
            <a:r>
              <a:rPr lang="en-US" altLang="zh-CN" dirty="0"/>
              <a:t>mlfq4 </a:t>
            </a:r>
            <a:r>
              <a:rPr lang="zh-CN" altLang="en-US" dirty="0"/>
              <a:t>和 </a:t>
            </a:r>
            <a:r>
              <a:rPr lang="en-US" altLang="zh-CN" dirty="0"/>
              <a:t>mlfq5</a:t>
            </a:r>
          </a:p>
          <a:p>
            <a:pPr lvl="1"/>
            <a:r>
              <a:rPr lang="en-US" altLang="zh-CN" dirty="0"/>
              <a:t>3 </a:t>
            </a:r>
            <a:r>
              <a:rPr lang="zh-CN" altLang="en-US" dirty="0"/>
              <a:t>个进程的运算内容基本一致</a:t>
            </a:r>
            <a:endParaRPr lang="en-US" altLang="zh-CN" dirty="0"/>
          </a:p>
          <a:p>
            <a:pPr lvl="1"/>
            <a:r>
              <a:rPr lang="en-US" altLang="zh-CN" dirty="0"/>
              <a:t>mlfq4 </a:t>
            </a:r>
            <a:r>
              <a:rPr lang="zh-CN" altLang="en-US" dirty="0"/>
              <a:t>模拟了前台进程，完成一部分计算后就会短暂休眠</a:t>
            </a:r>
            <a:endParaRPr lang="en-US" altLang="zh-CN" dirty="0"/>
          </a:p>
          <a:p>
            <a:pPr lvl="1"/>
            <a:r>
              <a:rPr lang="en-US" altLang="zh-CN" dirty="0"/>
              <a:t>mlfq3 </a:t>
            </a:r>
            <a:r>
              <a:rPr lang="zh-CN" altLang="en-US" dirty="0"/>
              <a:t>和 </a:t>
            </a:r>
            <a:r>
              <a:rPr lang="en-US" altLang="zh-CN" dirty="0"/>
              <a:t>mlfq5 </a:t>
            </a:r>
            <a:r>
              <a:rPr lang="zh-CN" altLang="en-US" dirty="0"/>
              <a:t>模拟了后台进程，不休眠。</a:t>
            </a:r>
            <a:endParaRPr lang="en-US" altLang="zh-CN" dirty="0"/>
          </a:p>
          <a:p>
            <a:r>
              <a:rPr kumimoji="1" lang="zh-CN" altLang="en-US" dirty="0"/>
              <a:t>由于 </a:t>
            </a:r>
            <a:r>
              <a:rPr kumimoji="1" lang="en-US" altLang="zh-CN" dirty="0"/>
              <a:t>mlfq4</a:t>
            </a:r>
            <a:r>
              <a:rPr kumimoji="1" lang="zh-CN" altLang="en-US" dirty="0"/>
              <a:t> 定时休眠，能保持较高的优先级，因此 </a:t>
            </a:r>
            <a:r>
              <a:rPr kumimoji="1" lang="en-US" altLang="zh-CN" dirty="0"/>
              <a:t>mlfq4</a:t>
            </a:r>
            <a:r>
              <a:rPr kumimoji="1" lang="zh-CN" altLang="en-US" dirty="0"/>
              <a:t> 最快完成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608F810-3E5B-2348-B5AD-5AE941816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MLFQ</a:t>
            </a:r>
            <a:r>
              <a:rPr kumimoji="1" lang="zh-CN" altLang="en-US" dirty="0"/>
              <a:t>（多级反馈队列）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C9C1EC7-2338-1144-86BC-3D635725DD2D}"/>
              </a:ext>
            </a:extLst>
          </p:cNvPr>
          <p:cNvGrpSpPr/>
          <p:nvPr/>
        </p:nvGrpSpPr>
        <p:grpSpPr>
          <a:xfrm>
            <a:off x="7866993" y="210206"/>
            <a:ext cx="3160987" cy="5869886"/>
            <a:chOff x="7866993" y="210206"/>
            <a:chExt cx="3160987" cy="586988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87F4150-61FC-A943-B081-96E1CB9F6F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460" t="37816"/>
            <a:stretch/>
          </p:blipFill>
          <p:spPr>
            <a:xfrm>
              <a:off x="7866993" y="210206"/>
              <a:ext cx="3160987" cy="5869886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2037CADF-BB30-DE45-A0ED-4EFEC9DEE1EE}"/>
                </a:ext>
              </a:extLst>
            </p:cNvPr>
            <p:cNvGrpSpPr/>
            <p:nvPr/>
          </p:nvGrpSpPr>
          <p:grpSpPr>
            <a:xfrm>
              <a:off x="7937938" y="5352393"/>
              <a:ext cx="843455" cy="685657"/>
              <a:chOff x="7937938" y="5352393"/>
              <a:chExt cx="843455" cy="685657"/>
            </a:xfrm>
          </p:grpSpPr>
          <p:cxnSp>
            <p:nvCxnSpPr>
              <p:cNvPr id="7" name="直线连接符 6">
                <a:extLst>
                  <a:ext uri="{FF2B5EF4-FFF2-40B4-BE49-F238E27FC236}">
                    <a16:creationId xmlns:a16="http://schemas.microsoft.com/office/drawing/2014/main" id="{C36C212F-CACC-A348-BBF8-3DDB8707873D}"/>
                  </a:ext>
                </a:extLst>
              </p:cNvPr>
              <p:cNvCxnSpPr/>
              <p:nvPr/>
            </p:nvCxnSpPr>
            <p:spPr>
              <a:xfrm flipH="1">
                <a:off x="7937938" y="5352393"/>
                <a:ext cx="843455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直线连接符 7">
                <a:extLst>
                  <a:ext uri="{FF2B5EF4-FFF2-40B4-BE49-F238E27FC236}">
                    <a16:creationId xmlns:a16="http://schemas.microsoft.com/office/drawing/2014/main" id="{8F1A9C4E-268A-6842-84E4-20C48CD4B700}"/>
                  </a:ext>
                </a:extLst>
              </p:cNvPr>
              <p:cNvCxnSpPr/>
              <p:nvPr/>
            </p:nvCxnSpPr>
            <p:spPr>
              <a:xfrm flipH="1">
                <a:off x="7937938" y="5717628"/>
                <a:ext cx="843455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直线连接符 8">
                <a:extLst>
                  <a:ext uri="{FF2B5EF4-FFF2-40B4-BE49-F238E27FC236}">
                    <a16:creationId xmlns:a16="http://schemas.microsoft.com/office/drawing/2014/main" id="{8C899775-4F35-8240-95FC-8961A223AE93}"/>
                  </a:ext>
                </a:extLst>
              </p:cNvPr>
              <p:cNvCxnSpPr/>
              <p:nvPr/>
            </p:nvCxnSpPr>
            <p:spPr>
              <a:xfrm flipH="1">
                <a:off x="7937938" y="6038050"/>
                <a:ext cx="843455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54293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B56EDED-DF3E-DE4F-A1C8-96E3C26E9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305" y="1843564"/>
            <a:ext cx="4603797" cy="2585341"/>
          </a:xfrm>
        </p:spPr>
        <p:txBody>
          <a:bodyPr>
            <a:normAutofit lnSpcReduction="10000"/>
          </a:bodyPr>
          <a:lstStyle/>
          <a:p>
            <a:r>
              <a:rPr kumimoji="1" lang="zh-CN" altLang="en-US" sz="1400" dirty="0"/>
              <a:t>测试包含 </a:t>
            </a:r>
            <a:r>
              <a:rPr kumimoji="1" lang="en-US" altLang="zh-CN" sz="1400" dirty="0"/>
              <a:t>3</a:t>
            </a:r>
            <a:r>
              <a:rPr kumimoji="1" lang="zh-CN" altLang="en-US" sz="1400" dirty="0"/>
              <a:t> 个任务</a:t>
            </a:r>
            <a:endParaRPr kumimoji="1" lang="en-US" altLang="zh-CN" sz="1400" dirty="0"/>
          </a:p>
          <a:p>
            <a:pPr lvl="1"/>
            <a:r>
              <a:rPr kumimoji="1" lang="zh-CN" altLang="en-US" sz="1400" dirty="0"/>
              <a:t>均为周期性任务，每个任务均执行 </a:t>
            </a:r>
            <a:r>
              <a:rPr kumimoji="1" lang="en-US" altLang="zh-CN" sz="1400" dirty="0"/>
              <a:t>4</a:t>
            </a:r>
            <a:r>
              <a:rPr kumimoji="1" lang="zh-CN" altLang="en-US" sz="1400" dirty="0"/>
              <a:t> 次</a:t>
            </a:r>
            <a:endParaRPr kumimoji="1" lang="en-US" altLang="zh-CN" sz="1400" dirty="0"/>
          </a:p>
          <a:p>
            <a:pPr lvl="1"/>
            <a:r>
              <a:rPr kumimoji="1" lang="zh-CN" altLang="en-US" sz="1400" dirty="0"/>
              <a:t>任务中检测了每次执行是否超时，如果超时报错并立刻退出</a:t>
            </a:r>
            <a:endParaRPr kumimoji="1" lang="en-US" altLang="zh-CN" sz="1400" dirty="0"/>
          </a:p>
          <a:p>
            <a:pPr lvl="1"/>
            <a:r>
              <a:rPr kumimoji="1" lang="zh-CN" altLang="en-US" sz="1400" dirty="0"/>
              <a:t>任务每次执行所需时间、周期 和 初始 </a:t>
            </a:r>
            <a:r>
              <a:rPr kumimoji="1" lang="en-US" altLang="zh-CN" sz="1400" dirty="0"/>
              <a:t>deadline</a:t>
            </a:r>
            <a:r>
              <a:rPr kumimoji="1" lang="zh-CN" altLang="en-US" sz="1400" dirty="0"/>
              <a:t> 如右上表</a:t>
            </a:r>
            <a:endParaRPr kumimoji="1" lang="en-US" altLang="zh-CN" sz="1400" dirty="0"/>
          </a:p>
          <a:p>
            <a:pPr lvl="1"/>
            <a:r>
              <a:rPr kumimoji="1" lang="en-US" altLang="zh-CN" sz="1400" dirty="0"/>
              <a:t>EDF</a:t>
            </a:r>
            <a:r>
              <a:rPr kumimoji="1" lang="zh-CN" altLang="en-US" sz="1400" dirty="0"/>
              <a:t> 需要任务周期和初始 </a:t>
            </a:r>
            <a:r>
              <a:rPr kumimoji="1" lang="en-US" altLang="zh-CN" sz="1400" dirty="0"/>
              <a:t>deadline</a:t>
            </a:r>
            <a:r>
              <a:rPr kumimoji="1" lang="zh-CN" altLang="en-US" sz="1400" dirty="0"/>
              <a:t>， </a:t>
            </a:r>
            <a:r>
              <a:rPr kumimoji="1" lang="en-US" altLang="zh-CN" sz="1400" dirty="0"/>
              <a:t>RMS</a:t>
            </a:r>
            <a:r>
              <a:rPr kumimoji="1" lang="zh-CN" altLang="en-US" sz="1400" dirty="0"/>
              <a:t> 仅需要知道任务的周期</a:t>
            </a:r>
            <a:endParaRPr kumimoji="1" lang="en-US" altLang="zh-CN" sz="1400" dirty="0"/>
          </a:p>
          <a:p>
            <a:pPr lvl="1"/>
            <a:r>
              <a:rPr kumimoji="1" lang="zh-CN" altLang="en-US" sz="1400" dirty="0"/>
              <a:t>理论分析结果如右图和下图</a:t>
            </a:r>
            <a:endParaRPr kumimoji="1" lang="en-US" altLang="zh-CN" sz="14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CB030FC-6161-0943-BD0E-26F01C167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EDF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RMS</a:t>
            </a:r>
            <a:endParaRPr kumimoji="1"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6AA092E-7AF7-EC40-8244-62DB1970D7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173369"/>
              </p:ext>
            </p:extLst>
          </p:nvPr>
        </p:nvGraphicFramePr>
        <p:xfrm>
          <a:off x="6264266" y="789097"/>
          <a:ext cx="4240924" cy="1298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231">
                  <a:extLst>
                    <a:ext uri="{9D8B030D-6E8A-4147-A177-3AD203B41FA5}">
                      <a16:colId xmlns:a16="http://schemas.microsoft.com/office/drawing/2014/main" val="3384352368"/>
                    </a:ext>
                  </a:extLst>
                </a:gridCol>
                <a:gridCol w="1060231">
                  <a:extLst>
                    <a:ext uri="{9D8B030D-6E8A-4147-A177-3AD203B41FA5}">
                      <a16:colId xmlns:a16="http://schemas.microsoft.com/office/drawing/2014/main" val="3900047620"/>
                    </a:ext>
                  </a:extLst>
                </a:gridCol>
                <a:gridCol w="1060231">
                  <a:extLst>
                    <a:ext uri="{9D8B030D-6E8A-4147-A177-3AD203B41FA5}">
                      <a16:colId xmlns:a16="http://schemas.microsoft.com/office/drawing/2014/main" val="2978773560"/>
                    </a:ext>
                  </a:extLst>
                </a:gridCol>
                <a:gridCol w="1060231">
                  <a:extLst>
                    <a:ext uri="{9D8B030D-6E8A-4147-A177-3AD203B41FA5}">
                      <a16:colId xmlns:a16="http://schemas.microsoft.com/office/drawing/2014/main" val="887773588"/>
                    </a:ext>
                  </a:extLst>
                </a:gridCol>
              </a:tblGrid>
              <a:tr h="311995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Proc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No.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Period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CPU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Time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Init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DDL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342326"/>
                  </a:ext>
                </a:extLst>
              </a:tr>
              <a:tr h="328878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2000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300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700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434760"/>
                  </a:ext>
                </a:extLst>
              </a:tr>
              <a:tr h="328878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500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200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400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777105"/>
                  </a:ext>
                </a:extLst>
              </a:tr>
              <a:tr h="328878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1000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200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800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5846178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310072D7-C2FB-9143-8A16-57649C3FC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88" y="4707837"/>
            <a:ext cx="8963112" cy="204146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E41262B-29C1-214A-A27C-DC0F9C12D5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846" b="-5139"/>
          <a:stretch/>
        </p:blipFill>
        <p:spPr>
          <a:xfrm>
            <a:off x="6264266" y="2393862"/>
            <a:ext cx="5699234" cy="203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53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646BC05-1F03-1840-B4FB-1AFF1AB7C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EDF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RMS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B916E47-360F-8040-B3F8-703C5EEBE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1" t="29770"/>
          <a:stretch/>
        </p:blipFill>
        <p:spPr>
          <a:xfrm>
            <a:off x="947074" y="2381841"/>
            <a:ext cx="2444968" cy="36782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9152E18-2A03-8D45-9261-BB5681077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175" y="373053"/>
            <a:ext cx="8386209" cy="7007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4A7A518-9A34-E34A-9E10-944C3E3A1C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09" t="12273"/>
          <a:stretch/>
        </p:blipFill>
        <p:spPr>
          <a:xfrm>
            <a:off x="4645401" y="2436314"/>
            <a:ext cx="6374695" cy="36237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B89078C-B430-CE40-A260-70614650D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2175" y="1180394"/>
            <a:ext cx="4997670" cy="98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580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后续规划</a:t>
            </a:r>
          </a:p>
        </p:txBody>
      </p:sp>
    </p:spTree>
    <p:extLst>
      <p:ext uri="{BB962C8B-B14F-4D97-AF65-F5344CB8AC3E}">
        <p14:creationId xmlns:p14="http://schemas.microsoft.com/office/powerpoint/2010/main" val="1844622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43E5C7F-B88D-8D47-894D-79CCCD0A0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307" y="2048614"/>
            <a:ext cx="10521387" cy="367830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中期</a:t>
            </a:r>
            <a:r>
              <a:rPr kumimoji="1" lang="en-US" altLang="zh-CN" dirty="0"/>
              <a:t>——10</a:t>
            </a:r>
            <a:r>
              <a:rPr kumimoji="1" lang="zh-CN" altLang="en-US" dirty="0"/>
              <a:t>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实现页面置换模块</a:t>
            </a:r>
            <a:endParaRPr kumimoji="1" lang="en-US" altLang="zh-CN" dirty="0"/>
          </a:p>
          <a:p>
            <a:r>
              <a:rPr kumimoji="1" lang="en-US" altLang="zh-CN" dirty="0"/>
              <a:t>10</a:t>
            </a:r>
            <a:r>
              <a:rPr kumimoji="1" lang="zh-CN" altLang="en-US" dirty="0"/>
              <a:t>周</a:t>
            </a:r>
            <a:r>
              <a:rPr kumimoji="1" lang="en-US" altLang="zh-CN" dirty="0"/>
              <a:t>——15</a:t>
            </a:r>
            <a:r>
              <a:rPr kumimoji="1" lang="zh-CN" altLang="en-US" dirty="0"/>
              <a:t>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完善相关模块的实现，测试各种编译配置下的 </a:t>
            </a:r>
            <a:r>
              <a:rPr kumimoji="1" lang="en-US" altLang="zh-CN" dirty="0" err="1"/>
              <a:t>monoRCore</a:t>
            </a:r>
            <a:r>
              <a:rPr kumimoji="1" lang="zh-CN" altLang="en-US" dirty="0"/>
              <a:t> 在相关测试程序上的表现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在开发板上测试 </a:t>
            </a:r>
            <a:r>
              <a:rPr kumimoji="1" lang="en-US" altLang="zh-CN" dirty="0" err="1"/>
              <a:t>monoRCore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撰写论文</a:t>
            </a:r>
            <a:endParaRPr kumimoji="1"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F4AC9EC-3C3A-F146-A772-6BB54F637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设计规划</a:t>
            </a:r>
          </a:p>
        </p:txBody>
      </p:sp>
    </p:spTree>
    <p:extLst>
      <p:ext uri="{BB962C8B-B14F-4D97-AF65-F5344CB8AC3E}">
        <p14:creationId xmlns:p14="http://schemas.microsoft.com/office/powerpoint/2010/main" val="184318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D06B8AA-CA7A-8C42-B072-3794DD9BC7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1192290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dirty="0"/>
              <a:t>课题内容</a:t>
            </a:r>
          </a:p>
        </p:txBody>
      </p:sp>
    </p:spTree>
    <p:extLst>
      <p:ext uri="{BB962C8B-B14F-4D97-AF65-F5344CB8AC3E}">
        <p14:creationId xmlns:p14="http://schemas.microsoft.com/office/powerpoint/2010/main" val="2267852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20B5E47-FCCD-9843-B9F4-CECF09D03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完善 </a:t>
            </a:r>
            <a:r>
              <a:rPr lang="en-US" altLang="zh-CN" dirty="0" err="1"/>
              <a:t>rcore</a:t>
            </a:r>
            <a:r>
              <a:rPr lang="en-US" altLang="zh-CN" dirty="0"/>
              <a:t> tutorial</a:t>
            </a:r>
            <a:r>
              <a:rPr lang="zh-CN" altLang="en-US" dirty="0"/>
              <a:t> 模块化（</a:t>
            </a:r>
            <a:r>
              <a:rPr lang="en-US" altLang="zh-CN" dirty="0" err="1"/>
              <a:t>monoRCore</a:t>
            </a:r>
            <a:r>
              <a:rPr lang="zh-CN" altLang="en-US" dirty="0"/>
              <a:t>） 操作系统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修改调度模块，使其能支持各种调度算法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添加页面置换模块</a:t>
            </a:r>
            <a:endParaRPr kumimoji="1" lang="en-US" altLang="zh-CN" dirty="0"/>
          </a:p>
          <a:p>
            <a:pPr marL="323992" lvl="1" indent="0">
              <a:buNone/>
            </a:pPr>
            <a:endParaRPr kumimoji="1" lang="en-US" altLang="zh-CN" dirty="0"/>
          </a:p>
          <a:p>
            <a:r>
              <a:rPr lang="en-US" altLang="zh-CN" dirty="0" err="1"/>
              <a:t>rcore</a:t>
            </a:r>
            <a:r>
              <a:rPr lang="en-US" altLang="zh-CN" dirty="0"/>
              <a:t> tutorial</a:t>
            </a:r>
            <a:r>
              <a:rPr lang="zh-CN" altLang="en-US" dirty="0"/>
              <a:t> 是操作系统课程使用的教学 </a:t>
            </a:r>
            <a:r>
              <a:rPr lang="en-US" altLang="zh-CN" dirty="0" err="1"/>
              <a:t>os</a:t>
            </a:r>
            <a:r>
              <a:rPr lang="zh-CN" altLang="en-US" dirty="0"/>
              <a:t>，属于非模块化的操作系统</a:t>
            </a:r>
            <a:endParaRPr lang="en-US" altLang="zh-CN" dirty="0"/>
          </a:p>
          <a:p>
            <a:r>
              <a:rPr lang="en-US" altLang="zh-CN" dirty="0" err="1"/>
              <a:t>monoRCore</a:t>
            </a:r>
            <a:r>
              <a:rPr lang="zh-CN" altLang="en-US" dirty="0"/>
              <a:t> 操作系统</a:t>
            </a:r>
            <a:r>
              <a:rPr kumimoji="1" lang="zh-CN" altLang="en-US" dirty="0"/>
              <a:t>在 </a:t>
            </a:r>
            <a:r>
              <a:rPr lang="en-US" altLang="zh-CN" dirty="0" err="1"/>
              <a:t>rcore</a:t>
            </a:r>
            <a:r>
              <a:rPr lang="en-US" altLang="zh-CN" dirty="0"/>
              <a:t> tutorial</a:t>
            </a:r>
            <a:r>
              <a:rPr lang="zh-CN" altLang="en-US" dirty="0"/>
              <a:t> 的基础上，对 </a:t>
            </a:r>
            <a:r>
              <a:rPr lang="en-US" altLang="zh-CN" dirty="0" err="1"/>
              <a:t>rcore</a:t>
            </a:r>
            <a:r>
              <a:rPr lang="en-US" altLang="zh-CN" dirty="0"/>
              <a:t> tutorial</a:t>
            </a:r>
            <a:r>
              <a:rPr lang="zh-CN" altLang="en-US" dirty="0"/>
              <a:t> 进行了模块化封装</a:t>
            </a:r>
            <a:endParaRPr kumimoji="1"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5F20C5C-BE5B-F640-B2EF-4F8488015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课题内容</a:t>
            </a:r>
          </a:p>
        </p:txBody>
      </p:sp>
    </p:spTree>
    <p:extLst>
      <p:ext uri="{BB962C8B-B14F-4D97-AF65-F5344CB8AC3E}">
        <p14:creationId xmlns:p14="http://schemas.microsoft.com/office/powerpoint/2010/main" val="2025576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43E5C7F-B88D-8D47-894D-79CCCD0A0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307" y="2048614"/>
            <a:ext cx="10521387" cy="367830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开题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第二周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阅读 </a:t>
            </a:r>
            <a:r>
              <a:rPr lang="en-US" altLang="zh-CN" dirty="0" err="1"/>
              <a:t>monoRCore</a:t>
            </a:r>
            <a:r>
              <a:rPr lang="zh-CN" altLang="en-US" dirty="0"/>
              <a:t> </a:t>
            </a:r>
            <a:r>
              <a:rPr kumimoji="1" lang="zh-CN" altLang="en-US" dirty="0"/>
              <a:t>和其他前序工作的相关代码，初步设计模块接口和模块接入方案</a:t>
            </a:r>
            <a:endParaRPr kumimoji="1" lang="en-US" altLang="zh-CN" dirty="0"/>
          </a:p>
          <a:p>
            <a:r>
              <a:rPr kumimoji="1" lang="zh-CN" altLang="en-US" b="1" dirty="0"/>
              <a:t>第二周</a:t>
            </a:r>
            <a:r>
              <a:rPr kumimoji="1" lang="en-US" altLang="zh-CN" b="1" dirty="0"/>
              <a:t>——</a:t>
            </a:r>
            <a:r>
              <a:rPr kumimoji="1" lang="zh-CN" altLang="en-US" b="1" dirty="0"/>
              <a:t>中期前后</a:t>
            </a:r>
            <a:endParaRPr kumimoji="1" lang="en-US" altLang="zh-CN" b="1" dirty="0"/>
          </a:p>
          <a:p>
            <a:pPr lvl="1"/>
            <a:r>
              <a:rPr kumimoji="1" lang="zh-CN" altLang="en-US" dirty="0"/>
              <a:t>完善调度模块</a:t>
            </a:r>
            <a:endParaRPr kumimoji="1" lang="en-US" altLang="zh-CN" dirty="0"/>
          </a:p>
          <a:p>
            <a:r>
              <a:rPr kumimoji="1" lang="zh-CN" altLang="en-US" dirty="0"/>
              <a:t>中期</a:t>
            </a:r>
            <a:r>
              <a:rPr kumimoji="1" lang="en-US" altLang="zh-CN" dirty="0"/>
              <a:t>——9</a:t>
            </a:r>
            <a:r>
              <a:rPr kumimoji="1" lang="zh-CN" altLang="en-US" dirty="0"/>
              <a:t>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实现页面置换模块</a:t>
            </a:r>
            <a:endParaRPr kumimoji="1" lang="en-US" altLang="zh-CN" dirty="0"/>
          </a:p>
          <a:p>
            <a:r>
              <a:rPr kumimoji="1" lang="en-US" altLang="zh-CN" dirty="0"/>
              <a:t>9</a:t>
            </a:r>
            <a:r>
              <a:rPr kumimoji="1" lang="zh-CN" altLang="en-US" dirty="0"/>
              <a:t>周</a:t>
            </a:r>
            <a:r>
              <a:rPr kumimoji="1" lang="en-US" altLang="zh-CN" dirty="0"/>
              <a:t>——15</a:t>
            </a:r>
            <a:r>
              <a:rPr kumimoji="1" lang="zh-CN" altLang="en-US" dirty="0"/>
              <a:t>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完善相关模块的实现，测试各种编译配置下的 </a:t>
            </a:r>
            <a:r>
              <a:rPr kumimoji="1" lang="en-US" altLang="zh-CN" dirty="0" err="1"/>
              <a:t>monoRCore</a:t>
            </a:r>
            <a:r>
              <a:rPr kumimoji="1" lang="zh-CN" altLang="en-US" dirty="0"/>
              <a:t> 在相关测试程序上的表现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撰写论文</a:t>
            </a:r>
            <a:endParaRPr kumimoji="1"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F4AC9EC-3C3A-F146-A772-6BB54F637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设计规划</a:t>
            </a:r>
          </a:p>
        </p:txBody>
      </p:sp>
    </p:spTree>
    <p:extLst>
      <p:ext uri="{BB962C8B-B14F-4D97-AF65-F5344CB8AC3E}">
        <p14:creationId xmlns:p14="http://schemas.microsoft.com/office/powerpoint/2010/main" val="3471432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具体工作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4561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91F027F-6460-6D43-AF70-FA05E1662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设计和实现了调度器模块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对外暴露一系列抽象接口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由调度器模块管理调度需要用到的参数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exec</a:t>
            </a:r>
            <a:r>
              <a:rPr kumimoji="1" lang="zh-CN" altLang="en-US" dirty="0"/>
              <a:t> 命令中，传入任务的调度参数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通过编译参数选择调度算法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实现了多种调度算法，并进行了测试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批处理系统调度算法：最短作业优先（</a:t>
            </a:r>
            <a:r>
              <a:rPr kumimoji="1" lang="en-US" altLang="zh-CN" dirty="0"/>
              <a:t>SJF</a:t>
            </a:r>
            <a:r>
              <a:rPr kumimoji="1" lang="zh-CN" altLang="en-US" dirty="0"/>
              <a:t>）</a:t>
            </a:r>
            <a:r>
              <a:rPr kumimoji="1" lang="en-US" altLang="zh-CN" dirty="0"/>
              <a:t>,</a:t>
            </a:r>
            <a:r>
              <a:rPr kumimoji="1" lang="zh-CN" altLang="en-US" dirty="0"/>
              <a:t>最短完成时间优先（</a:t>
            </a:r>
            <a:r>
              <a:rPr kumimoji="1" lang="en-US" altLang="zh-CN" dirty="0"/>
              <a:t>STCF</a:t>
            </a:r>
            <a:r>
              <a:rPr kumimoji="1" lang="zh-CN" altLang="en-US" dirty="0"/>
              <a:t>）</a:t>
            </a:r>
            <a:r>
              <a:rPr kumimoji="1" lang="en-US" altLang="zh-CN" dirty="0"/>
              <a:t>,</a:t>
            </a:r>
            <a:r>
              <a:rPr kumimoji="1" lang="zh-CN" altLang="en-US" dirty="0"/>
              <a:t>最高响应比优先调度算法（</a:t>
            </a:r>
            <a:r>
              <a:rPr kumimoji="1" lang="en-US" altLang="zh-CN" dirty="0"/>
              <a:t>HRRN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交互式系统调度算法：多级反馈队列（</a:t>
            </a:r>
            <a:r>
              <a:rPr kumimoji="1" lang="en-US" altLang="zh-CN" dirty="0"/>
              <a:t>MLFQ</a:t>
            </a:r>
            <a:r>
              <a:rPr kumimoji="1" lang="zh-CN" altLang="en-US" dirty="0"/>
              <a:t>）</a:t>
            </a:r>
            <a:r>
              <a:rPr kumimoji="1" lang="en-US" altLang="zh-CN" dirty="0"/>
              <a:t>,</a:t>
            </a:r>
            <a:r>
              <a:rPr kumimoji="1" lang="zh-CN" altLang="en-US" dirty="0"/>
              <a:t>彩票调度（</a:t>
            </a:r>
            <a:r>
              <a:rPr kumimoji="1" lang="en-US" altLang="zh-CN" dirty="0"/>
              <a:t>Lottery</a:t>
            </a:r>
            <a:r>
              <a:rPr kumimoji="1" lang="zh-CN" altLang="en-US" dirty="0"/>
              <a:t>）</a:t>
            </a:r>
            <a:r>
              <a:rPr kumimoji="1" lang="en-US" altLang="zh-CN" dirty="0"/>
              <a:t>,</a:t>
            </a:r>
            <a:r>
              <a:rPr kumimoji="1" lang="zh-CN" altLang="en-US" dirty="0"/>
              <a:t>步长调度（</a:t>
            </a:r>
            <a:r>
              <a:rPr kumimoji="1" lang="en-US" altLang="zh-CN" dirty="0"/>
              <a:t>Stride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实时计算机系统调度算法：单调速率（</a:t>
            </a:r>
            <a:r>
              <a:rPr kumimoji="1" lang="en-US" altLang="zh-CN" dirty="0"/>
              <a:t>RMS</a:t>
            </a:r>
            <a:r>
              <a:rPr kumimoji="1" lang="zh-CN" altLang="en-US" dirty="0"/>
              <a:t>）</a:t>
            </a:r>
            <a:r>
              <a:rPr kumimoji="1" lang="en-US" altLang="zh-CN" dirty="0"/>
              <a:t>,</a:t>
            </a:r>
            <a:r>
              <a:rPr kumimoji="1" lang="zh-CN" altLang="en-US" dirty="0"/>
              <a:t>最早截止期限优先（</a:t>
            </a:r>
            <a:r>
              <a:rPr kumimoji="1" lang="en-US" altLang="zh-CN" dirty="0"/>
              <a:t>EDF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B3D61AD-C1AA-4242-BBB7-9BB40A25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具体工作</a:t>
            </a:r>
          </a:p>
        </p:txBody>
      </p:sp>
    </p:spTree>
    <p:extLst>
      <p:ext uri="{BB962C8B-B14F-4D97-AF65-F5344CB8AC3E}">
        <p14:creationId xmlns:p14="http://schemas.microsoft.com/office/powerpoint/2010/main" val="1504263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716B91C-80E8-4B42-BFEB-F0EB62E79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378" y="2180498"/>
            <a:ext cx="6182278" cy="3678303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内部成员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任务表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调度模块管理的任务信息表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调度队列</a:t>
            </a:r>
            <a:endParaRPr kumimoji="1" lang="en-US" altLang="zh-CN" dirty="0"/>
          </a:p>
          <a:p>
            <a:r>
              <a:rPr kumimoji="1" lang="zh-CN" altLang="en-US" dirty="0"/>
              <a:t>对外接口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任务管理和调度相关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管理：</a:t>
            </a:r>
            <a:r>
              <a:rPr kumimoji="1" lang="en-US" altLang="zh-CN" dirty="0"/>
              <a:t>insert</a:t>
            </a:r>
            <a:r>
              <a:rPr kumimoji="1" lang="zh-CN" altLang="en-US" dirty="0"/>
              <a:t>（加入任务表），</a:t>
            </a:r>
            <a:r>
              <a:rPr kumimoji="1" lang="en-US" altLang="zh-CN" dirty="0" err="1"/>
              <a:t>get_mut</a:t>
            </a:r>
            <a:r>
              <a:rPr kumimoji="1" lang="zh-CN" altLang="en-US" dirty="0"/>
              <a:t>，</a:t>
            </a:r>
            <a:r>
              <a:rPr kumimoji="1" lang="en-US" altLang="zh-CN" dirty="0"/>
              <a:t>delete</a:t>
            </a:r>
          </a:p>
          <a:p>
            <a:pPr lvl="2"/>
            <a:r>
              <a:rPr kumimoji="1" lang="zh-CN" altLang="en-US" dirty="0"/>
              <a:t>调度：</a:t>
            </a:r>
            <a:r>
              <a:rPr kumimoji="1" lang="en-US" altLang="zh-CN" dirty="0"/>
              <a:t>add</a:t>
            </a:r>
            <a:r>
              <a:rPr kumimoji="1" lang="zh-CN" altLang="en-US" dirty="0"/>
              <a:t>（加入调度队列），</a:t>
            </a:r>
            <a:r>
              <a:rPr kumimoji="1" lang="en-US" altLang="zh-CN" dirty="0"/>
              <a:t>fetch</a:t>
            </a:r>
          </a:p>
          <a:p>
            <a:pPr lvl="1"/>
            <a:r>
              <a:rPr kumimoji="1" lang="zh-CN" altLang="en-US" dirty="0"/>
              <a:t>任务信息更新相关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系统调用钩子：</a:t>
            </a:r>
            <a:r>
              <a:rPr kumimoji="1" lang="en-US" altLang="zh-CN" dirty="0"/>
              <a:t>exec</a:t>
            </a:r>
            <a:r>
              <a:rPr kumimoji="1" lang="zh-CN" altLang="en-US" dirty="0"/>
              <a:t>，</a:t>
            </a:r>
            <a:r>
              <a:rPr kumimoji="1" lang="en-US" altLang="zh-CN" dirty="0"/>
              <a:t>fork</a:t>
            </a:r>
            <a:r>
              <a:rPr kumimoji="1" lang="zh-CN" altLang="en-US" dirty="0"/>
              <a:t>，</a:t>
            </a:r>
            <a:r>
              <a:rPr kumimoji="1" lang="en-US" altLang="zh-CN" dirty="0"/>
              <a:t>sleep</a:t>
            </a:r>
          </a:p>
          <a:p>
            <a:pPr lvl="2"/>
            <a:r>
              <a:rPr kumimoji="1" lang="zh-CN" altLang="en-US" dirty="0"/>
              <a:t>内核钩子：</a:t>
            </a:r>
            <a:r>
              <a:rPr kumimoji="1" lang="en-US" altLang="zh-CN" dirty="0" err="1"/>
              <a:t>sched_to</a:t>
            </a:r>
            <a:r>
              <a:rPr kumimoji="1" lang="zh-CN" altLang="en-US" dirty="0"/>
              <a:t>（任务开始运行），</a:t>
            </a:r>
            <a:r>
              <a:rPr kumimoji="1" lang="en-US" altLang="zh-CN" dirty="0"/>
              <a:t>suspend</a:t>
            </a:r>
            <a:r>
              <a:rPr kumimoji="1" lang="zh-CN" altLang="en-US" dirty="0"/>
              <a:t>（任务暂时结束运行）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3BD48AD-07F2-A24B-8870-31E7BBB66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调度器模块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01342A8-1AD8-1B42-A74B-152BC7E9E7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67"/>
          <a:stretch/>
        </p:blipFill>
        <p:spPr>
          <a:xfrm>
            <a:off x="7437267" y="627172"/>
            <a:ext cx="4120214" cy="9961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554E828-C844-2441-AE7E-9E34EE87E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267" y="3381990"/>
            <a:ext cx="4120214" cy="331340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9140A07-E230-2C46-BF4D-925510779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7267" y="1623362"/>
            <a:ext cx="4120214" cy="175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72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35BEAFA6-0881-4744-9072-A696941BE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7687" y="1608624"/>
            <a:ext cx="9112734" cy="4516046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E75A7B57-D8BE-6648-BD0D-6659F9327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调度器模块</a:t>
            </a:r>
          </a:p>
        </p:txBody>
      </p:sp>
    </p:spTree>
    <p:extLst>
      <p:ext uri="{BB962C8B-B14F-4D97-AF65-F5344CB8AC3E}">
        <p14:creationId xmlns:p14="http://schemas.microsoft.com/office/powerpoint/2010/main" val="1052104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实验结果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167543"/>
      </p:ext>
    </p:extLst>
  </p:cSld>
  <p:clrMapOvr>
    <a:masterClrMapping/>
  </p:clrMapOvr>
</p:sld>
</file>

<file path=ppt/theme/theme1.xml><?xml version="1.0" encoding="utf-8"?>
<a:theme xmlns:a="http://schemas.openxmlformats.org/drawingml/2006/main" name="清华简约主题-扁平-16:9">
  <a:themeElements>
    <a:clrScheme name="自定义 6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5B2F7C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红利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红利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10031</TotalTime>
  <Words>776</Words>
  <Application>Microsoft Macintosh PowerPoint</Application>
  <PresentationFormat>宽屏</PresentationFormat>
  <Paragraphs>125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等线</vt:lpstr>
      <vt:lpstr>华文中宋</vt:lpstr>
      <vt:lpstr>Gill Sans MT</vt:lpstr>
      <vt:lpstr>Wingdings 2</vt:lpstr>
      <vt:lpstr>清华简约主题-扁平-16:9</vt:lpstr>
      <vt:lpstr>monoRCore模块化操作系统的设计与完善 毕业设计中期报告</vt:lpstr>
      <vt:lpstr>课题内容</vt:lpstr>
      <vt:lpstr>课题内容</vt:lpstr>
      <vt:lpstr>设计规划</vt:lpstr>
      <vt:lpstr>具体工作</vt:lpstr>
      <vt:lpstr>具体工作</vt:lpstr>
      <vt:lpstr>调度器模块</vt:lpstr>
      <vt:lpstr>调度器模块</vt:lpstr>
      <vt:lpstr>实验结果</vt:lpstr>
      <vt:lpstr>实验内容</vt:lpstr>
      <vt:lpstr>SJF, STCF 和 HRRN</vt:lpstr>
      <vt:lpstr>Stride 和 Lottery</vt:lpstr>
      <vt:lpstr>MLFQ（多级反馈队列）</vt:lpstr>
      <vt:lpstr>EDF 和 RMS</vt:lpstr>
      <vt:lpstr>EDF 和 RMS</vt:lpstr>
      <vt:lpstr>后续规划</vt:lpstr>
      <vt:lpstr>设计规划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伟浩</dc:creator>
  <cp:lastModifiedBy>e610</cp:lastModifiedBy>
  <cp:revision>1569</cp:revision>
  <cp:lastPrinted>2020-04-04T02:50:47Z</cp:lastPrinted>
  <dcterms:created xsi:type="dcterms:W3CDTF">2020-01-04T07:43:38Z</dcterms:created>
  <dcterms:modified xsi:type="dcterms:W3CDTF">2023-04-12T14:01:01Z</dcterms:modified>
</cp:coreProperties>
</file>